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A2C86792-19FB-430F-8E89-BA87A29C157C}">
          <p14:sldIdLst/>
        </p14:section>
        <p14:section name="Untitled Section" id="{E8FFB46E-9A33-4468-A454-4ED29615C602}">
          <p14:sldIdLst/>
        </p14:section>
        <p14:section name="Untitled Section" id="{CA951CE8-68EF-45AF-A513-E394D8194276}">
          <p14:sldIdLst/>
        </p14:section>
        <p14:section name="Untitled Section" id="{8CD93EDE-224B-47C4-983D-2DA6FF757FCB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102" autoAdjust="0"/>
    <p:restoredTop sz="94660"/>
  </p:normalViewPr>
  <p:slideViewPr>
    <p:cSldViewPr>
      <p:cViewPr varScale="1">
        <p:scale>
          <a:sx n="105" d="100"/>
          <a:sy n="105" d="100"/>
        </p:scale>
        <p:origin x="147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628" cy="465774"/>
          </a:xfrm>
          <a:prstGeom prst="rect">
            <a:avLst/>
          </a:prstGeom>
        </p:spPr>
        <p:txBody>
          <a:bodyPr vert="horz" lIns="91494" tIns="45748" rIns="91494" bIns="4574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184" y="0"/>
            <a:ext cx="3037628" cy="465774"/>
          </a:xfrm>
          <a:prstGeom prst="rect">
            <a:avLst/>
          </a:prstGeom>
        </p:spPr>
        <p:txBody>
          <a:bodyPr vert="horz" lIns="91494" tIns="45748" rIns="91494" bIns="45748" rtlCol="0"/>
          <a:lstStyle>
            <a:lvl1pPr algn="r">
              <a:defRPr sz="1200"/>
            </a:lvl1pPr>
          </a:lstStyle>
          <a:p>
            <a:fld id="{393CC534-DE8D-4358-8387-F250F478FEA9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2050"/>
            <a:ext cx="5578475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94" tIns="45748" rIns="91494" bIns="4574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60" y="4473339"/>
            <a:ext cx="5607684" cy="3661014"/>
          </a:xfrm>
          <a:prstGeom prst="rect">
            <a:avLst/>
          </a:prstGeom>
        </p:spPr>
        <p:txBody>
          <a:bodyPr vert="horz" lIns="91494" tIns="45748" rIns="91494" bIns="4574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29"/>
            <a:ext cx="3037628" cy="465773"/>
          </a:xfrm>
          <a:prstGeom prst="rect">
            <a:avLst/>
          </a:prstGeom>
        </p:spPr>
        <p:txBody>
          <a:bodyPr vert="horz" lIns="91494" tIns="45748" rIns="91494" bIns="4574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184" y="8830629"/>
            <a:ext cx="3037628" cy="465773"/>
          </a:xfrm>
          <a:prstGeom prst="rect">
            <a:avLst/>
          </a:prstGeom>
        </p:spPr>
        <p:txBody>
          <a:bodyPr vert="horz" lIns="91494" tIns="45748" rIns="91494" bIns="45748" rtlCol="0" anchor="b"/>
          <a:lstStyle>
            <a:lvl1pPr algn="r">
              <a:defRPr sz="1200"/>
            </a:lvl1pPr>
          </a:lstStyle>
          <a:p>
            <a:fld id="{172D6D84-DBDF-40E1-B0DC-FEBBF0E4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014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D6D84-DBDF-40E1-B0DC-FEBBF0E4817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510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87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78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47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4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56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3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690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07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634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356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192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63153-FC1D-43F8-B6D1-FA21604735B8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04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11861" y="87868"/>
            <a:ext cx="4801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Office of the Vice Chancellor for Research (OVCR)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907422" y="1257298"/>
            <a:ext cx="1293092" cy="692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Natasha </a:t>
            </a:r>
            <a:r>
              <a:rPr lang="en-US" sz="1100" b="1" dirty="0" err="1"/>
              <a:t>Kassulke</a:t>
            </a:r>
            <a:endParaRPr lang="en-US" sz="1100" b="1" dirty="0"/>
          </a:p>
          <a:p>
            <a:pPr algn="ctr"/>
            <a:r>
              <a:rPr lang="en-US" sz="900" dirty="0"/>
              <a:t>Communications Director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11011579" y="6371966"/>
            <a:ext cx="8224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/>
              <a:t>11/26/2024</a:t>
            </a:r>
            <a:endParaRPr lang="en-US" sz="800" dirty="0"/>
          </a:p>
        </p:txBody>
      </p:sp>
      <p:cxnSp>
        <p:nvCxnSpPr>
          <p:cNvPr id="27" name="Straight Connector 26"/>
          <p:cNvCxnSpPr/>
          <p:nvPr/>
        </p:nvCxnSpPr>
        <p:spPr>
          <a:xfrm flipH="1" flipV="1">
            <a:off x="959452" y="2095842"/>
            <a:ext cx="7966355" cy="1867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484750" y="2407542"/>
            <a:ext cx="1484832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Petra Schroeder</a:t>
            </a:r>
          </a:p>
          <a:p>
            <a:pPr algn="ctr"/>
            <a:r>
              <a:rPr lang="en-US" sz="900" i="1" dirty="0"/>
              <a:t>Innovation &amp; Strategy</a:t>
            </a:r>
          </a:p>
          <a:p>
            <a:pPr algn="ctr"/>
            <a:r>
              <a:rPr lang="en-US" sz="900" dirty="0"/>
              <a:t>Executive Associate Vice Chancellor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955089" y="2407542"/>
            <a:ext cx="1314695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OVCR</a:t>
            </a:r>
          </a:p>
          <a:p>
            <a:pPr algn="ctr"/>
            <a:r>
              <a:rPr lang="en-US" sz="1100" b="1" dirty="0"/>
              <a:t>Research Centers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82311" y="2397764"/>
            <a:ext cx="1357561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Divisional Associate Vice Chancellors for Research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345914" y="2402915"/>
            <a:ext cx="1519813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Mark Rickenbach</a:t>
            </a:r>
            <a:endParaRPr lang="en-US" sz="900" i="1" dirty="0"/>
          </a:p>
          <a:p>
            <a:pPr algn="ctr"/>
            <a:r>
              <a:rPr lang="en-US" sz="900" i="1" dirty="0"/>
              <a:t>Research Policy and Integrity</a:t>
            </a:r>
          </a:p>
          <a:p>
            <a:pPr algn="ctr"/>
            <a:r>
              <a:rPr lang="en-US" sz="900"/>
              <a:t>Interim Associate </a:t>
            </a:r>
            <a:r>
              <a:rPr lang="en-US" sz="900" dirty="0"/>
              <a:t>Vice Chancellor 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717779" y="3260185"/>
            <a:ext cx="1772605" cy="2604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00" dirty="0"/>
          </a:p>
          <a:p>
            <a:pPr algn="ctr"/>
            <a:r>
              <a:rPr lang="en-US" sz="900" dirty="0"/>
              <a:t>AFI Data Science Institute</a:t>
            </a:r>
          </a:p>
          <a:p>
            <a:pPr algn="ctr"/>
            <a:r>
              <a:rPr lang="en-US" sz="900" dirty="0"/>
              <a:t>Arboretum</a:t>
            </a:r>
          </a:p>
          <a:p>
            <a:pPr algn="ctr"/>
            <a:r>
              <a:rPr lang="en-US" sz="900" dirty="0"/>
              <a:t>Aquatic Sciences Center </a:t>
            </a:r>
          </a:p>
          <a:p>
            <a:pPr lvl="0" algn="ctr"/>
            <a:r>
              <a:rPr lang="en-US" sz="900" dirty="0"/>
              <a:t>Biotechnology Center</a:t>
            </a:r>
          </a:p>
          <a:p>
            <a:pPr lvl="0" algn="ctr"/>
            <a:r>
              <a:rPr lang="en-US" sz="900" dirty="0"/>
              <a:t>Discovery to Product</a:t>
            </a:r>
          </a:p>
          <a:p>
            <a:pPr lvl="0" algn="ctr"/>
            <a:r>
              <a:rPr lang="en-US" sz="900" dirty="0"/>
              <a:t>Genomic Science Innovation</a:t>
            </a:r>
          </a:p>
          <a:p>
            <a:pPr lvl="0" algn="ctr"/>
            <a:r>
              <a:rPr lang="en-US" sz="900" dirty="0"/>
              <a:t>Institute on Aging</a:t>
            </a:r>
          </a:p>
          <a:p>
            <a:pPr lvl="0" algn="ctr"/>
            <a:r>
              <a:rPr lang="en-US" sz="900" dirty="0"/>
              <a:t>Molecular Virology</a:t>
            </a:r>
          </a:p>
          <a:p>
            <a:pPr lvl="0" algn="ctr"/>
            <a:r>
              <a:rPr lang="en-US" sz="900" dirty="0"/>
              <a:t>Primate Research Center</a:t>
            </a:r>
          </a:p>
          <a:p>
            <a:pPr lvl="0" algn="ctr"/>
            <a:r>
              <a:rPr lang="en-US" sz="900" dirty="0"/>
              <a:t>Physical Sciences Lab</a:t>
            </a:r>
          </a:p>
          <a:p>
            <a:pPr algn="ctr"/>
            <a:r>
              <a:rPr lang="en-US" sz="900" dirty="0"/>
              <a:t>Quantitative Cell Imaging</a:t>
            </a:r>
          </a:p>
          <a:p>
            <a:pPr lvl="0" algn="ctr"/>
            <a:r>
              <a:rPr lang="en-US" sz="900" dirty="0"/>
              <a:t>Space Science &amp; Engineering Center</a:t>
            </a:r>
          </a:p>
          <a:p>
            <a:pPr lvl="0" algn="ctr"/>
            <a:r>
              <a:rPr lang="en-US" sz="900" dirty="0" err="1"/>
              <a:t>Waisman</a:t>
            </a:r>
            <a:r>
              <a:rPr lang="en-US" sz="900" dirty="0"/>
              <a:t> Center</a:t>
            </a:r>
          </a:p>
          <a:p>
            <a:pPr lvl="0" algn="ctr"/>
            <a:r>
              <a:rPr lang="en-US" sz="900" dirty="0"/>
              <a:t>Wisconsin Energy Institute</a:t>
            </a:r>
          </a:p>
          <a:p>
            <a:pPr lvl="0" algn="ctr"/>
            <a:r>
              <a:rPr lang="en-US" sz="900" dirty="0"/>
              <a:t>Wisconsin Institute for Discovery</a:t>
            </a:r>
          </a:p>
          <a:p>
            <a:pPr lvl="0" algn="ctr"/>
            <a:r>
              <a:rPr lang="en-US" sz="900" dirty="0"/>
              <a:t>WIPAC (</a:t>
            </a:r>
            <a:r>
              <a:rPr lang="en-US" sz="900" dirty="0" err="1"/>
              <a:t>IceCube</a:t>
            </a:r>
            <a:r>
              <a:rPr lang="en-US" sz="900" dirty="0"/>
              <a:t>)</a:t>
            </a:r>
          </a:p>
          <a:p>
            <a:pPr lvl="0" algn="ctr"/>
            <a:r>
              <a:rPr lang="en-US" sz="900" dirty="0"/>
              <a:t>Stem Cell</a:t>
            </a:r>
          </a:p>
          <a:p>
            <a:pPr algn="ctr"/>
            <a:endParaRPr lang="en-US" sz="900" dirty="0"/>
          </a:p>
        </p:txBody>
      </p:sp>
      <p:sp>
        <p:nvSpPr>
          <p:cNvPr id="38" name="Rectangle 37"/>
          <p:cNvSpPr/>
          <p:nvPr/>
        </p:nvSpPr>
        <p:spPr>
          <a:xfrm>
            <a:off x="513365" y="5188814"/>
            <a:ext cx="1403541" cy="6097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Amy Wendt </a:t>
            </a:r>
            <a:endParaRPr lang="en-US" sz="900" i="1" dirty="0"/>
          </a:p>
          <a:p>
            <a:pPr algn="ctr"/>
            <a:r>
              <a:rPr lang="en-US" sz="900" i="1" dirty="0"/>
              <a:t>Physical Sciences</a:t>
            </a:r>
          </a:p>
          <a:p>
            <a:pPr algn="ctr"/>
            <a:r>
              <a:rPr lang="en-US" sz="900" dirty="0"/>
              <a:t>Associate Vice Chancellor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09643" y="3843217"/>
            <a:ext cx="1420394" cy="59960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1100" b="1" dirty="0">
                <a:solidFill>
                  <a:schemeClr val="tx1"/>
                </a:solidFill>
              </a:rPr>
              <a:t>John Svaren</a:t>
            </a:r>
            <a:endParaRPr lang="en-US" sz="900" i="1" dirty="0">
              <a:solidFill>
                <a:prstClr val="black"/>
              </a:solidFill>
            </a:endParaRPr>
          </a:p>
          <a:p>
            <a:pPr lvl="0" algn="ctr"/>
            <a:r>
              <a:rPr lang="en-US" sz="900" i="1" dirty="0">
                <a:solidFill>
                  <a:prstClr val="black"/>
                </a:solidFill>
              </a:rPr>
              <a:t>Biological Sciences</a:t>
            </a:r>
          </a:p>
          <a:p>
            <a:pPr lvl="0" algn="ctr"/>
            <a:r>
              <a:rPr lang="en-US" sz="900" dirty="0">
                <a:solidFill>
                  <a:prstClr val="black"/>
                </a:solidFill>
              </a:rPr>
              <a:t>Interim Associate Vice Chancellor 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06569" y="3147936"/>
            <a:ext cx="1420393" cy="6138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1100" b="1" dirty="0">
                <a:solidFill>
                  <a:prstClr val="black"/>
                </a:solidFill>
              </a:rPr>
              <a:t>Lonnie Berger</a:t>
            </a:r>
            <a:endParaRPr lang="en-US" sz="900" i="1" dirty="0">
              <a:solidFill>
                <a:prstClr val="black"/>
              </a:solidFill>
            </a:endParaRPr>
          </a:p>
          <a:p>
            <a:pPr lvl="0" algn="ctr"/>
            <a:r>
              <a:rPr lang="en-US" sz="900" i="1" dirty="0">
                <a:solidFill>
                  <a:prstClr val="black"/>
                </a:solidFill>
              </a:rPr>
              <a:t>Social Sciences</a:t>
            </a:r>
          </a:p>
          <a:p>
            <a:pPr lvl="0" algn="ctr"/>
            <a:r>
              <a:rPr lang="en-US" sz="900" dirty="0">
                <a:solidFill>
                  <a:prstClr val="black"/>
                </a:solidFill>
              </a:rPr>
              <a:t>Associate Vice Chancellor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10562" y="4524237"/>
            <a:ext cx="1420393" cy="5774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1100" b="1" dirty="0">
                <a:solidFill>
                  <a:prstClr val="black"/>
                </a:solidFill>
              </a:rPr>
              <a:t>Florence Hsia</a:t>
            </a:r>
            <a:endParaRPr lang="en-US" sz="900" i="1" dirty="0">
              <a:solidFill>
                <a:prstClr val="black"/>
              </a:solidFill>
            </a:endParaRPr>
          </a:p>
          <a:p>
            <a:pPr lvl="0" algn="ctr"/>
            <a:r>
              <a:rPr lang="en-US" sz="900" i="1" dirty="0">
                <a:solidFill>
                  <a:prstClr val="black"/>
                </a:solidFill>
              </a:rPr>
              <a:t>Arts and Humanities</a:t>
            </a:r>
          </a:p>
          <a:p>
            <a:pPr lvl="0" algn="ctr"/>
            <a:r>
              <a:rPr lang="en-US" sz="900" dirty="0">
                <a:solidFill>
                  <a:prstClr val="black"/>
                </a:solidFill>
              </a:rPr>
              <a:t>Associate Vice Chancellor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399767" y="3200717"/>
            <a:ext cx="1177394" cy="6876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/>
              <a:t>Conflict of Interest</a:t>
            </a:r>
          </a:p>
          <a:p>
            <a:pPr algn="ctr"/>
            <a:endParaRPr lang="en-US" sz="500" dirty="0"/>
          </a:p>
          <a:p>
            <a:pPr algn="ctr"/>
            <a:r>
              <a:rPr lang="en-US" sz="900" dirty="0"/>
              <a:t>Research Security Program &amp; Export Controls</a:t>
            </a:r>
            <a:endParaRPr lang="en-US" sz="600" dirty="0"/>
          </a:p>
        </p:txBody>
      </p:sp>
      <p:sp>
        <p:nvSpPr>
          <p:cNvPr id="46" name="Rectangle 45"/>
          <p:cNvSpPr/>
          <p:nvPr/>
        </p:nvSpPr>
        <p:spPr>
          <a:xfrm>
            <a:off x="6844932" y="3162515"/>
            <a:ext cx="1329567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Julie </a:t>
            </a:r>
            <a:r>
              <a:rPr lang="en-US" sz="1100" b="1" dirty="0" err="1"/>
              <a:t>Karpelenia</a:t>
            </a:r>
            <a:endParaRPr lang="en-US" sz="1100" b="1" dirty="0"/>
          </a:p>
          <a:p>
            <a:pPr algn="ctr"/>
            <a:r>
              <a:rPr lang="en-US" sz="900" i="1" dirty="0"/>
              <a:t>Human Resources </a:t>
            </a:r>
            <a:r>
              <a:rPr lang="en-US" sz="900" dirty="0"/>
              <a:t>Assistant Vice Chancellor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856012" y="3908323"/>
            <a:ext cx="1329567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1100" b="1" dirty="0">
                <a:solidFill>
                  <a:prstClr val="black"/>
                </a:solidFill>
              </a:rPr>
              <a:t>Nick Novak</a:t>
            </a:r>
          </a:p>
          <a:p>
            <a:pPr lvl="0" algn="ctr"/>
            <a:r>
              <a:rPr lang="en-US" sz="900" i="1" dirty="0">
                <a:solidFill>
                  <a:prstClr val="black"/>
                </a:solidFill>
              </a:rPr>
              <a:t>Research Services</a:t>
            </a:r>
          </a:p>
          <a:p>
            <a:pPr lvl="0" algn="ctr"/>
            <a:r>
              <a:rPr lang="en-US" sz="900" dirty="0">
                <a:solidFill>
                  <a:prstClr val="black"/>
                </a:solidFill>
              </a:rPr>
              <a:t>Assistant Vice Chancellor</a:t>
            </a:r>
          </a:p>
        </p:txBody>
      </p:sp>
      <p:sp>
        <p:nvSpPr>
          <p:cNvPr id="49" name="Rectangle 48"/>
          <p:cNvSpPr/>
          <p:nvPr/>
        </p:nvSpPr>
        <p:spPr>
          <a:xfrm>
            <a:off x="6877632" y="4735932"/>
            <a:ext cx="1322129" cy="6191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1100" b="1" dirty="0">
                <a:solidFill>
                  <a:prstClr val="black"/>
                </a:solidFill>
              </a:rPr>
              <a:t>Mark Wegener</a:t>
            </a:r>
          </a:p>
          <a:p>
            <a:pPr lvl="0" algn="ctr"/>
            <a:r>
              <a:rPr lang="en-US" sz="900" i="1" dirty="0">
                <a:solidFill>
                  <a:prstClr val="black"/>
                </a:solidFill>
              </a:rPr>
              <a:t>Information Technology </a:t>
            </a:r>
            <a:r>
              <a:rPr lang="en-US" sz="900" dirty="0">
                <a:solidFill>
                  <a:prstClr val="black"/>
                </a:solidFill>
              </a:rPr>
              <a:t>Director</a:t>
            </a:r>
          </a:p>
        </p:txBody>
      </p:sp>
      <p:cxnSp>
        <p:nvCxnSpPr>
          <p:cNvPr id="71" name="Straight Connector 70"/>
          <p:cNvCxnSpPr>
            <a:cxnSpLocks/>
          </p:cNvCxnSpPr>
          <p:nvPr/>
        </p:nvCxnSpPr>
        <p:spPr>
          <a:xfrm flipH="1">
            <a:off x="337238" y="3064720"/>
            <a:ext cx="3434" cy="233141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31" idx="0"/>
          </p:cNvCxnSpPr>
          <p:nvPr/>
        </p:nvCxnSpPr>
        <p:spPr>
          <a:xfrm flipH="1" flipV="1">
            <a:off x="959452" y="2100994"/>
            <a:ext cx="1640" cy="2967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2559312" y="2099305"/>
            <a:ext cx="0" cy="32272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7307861" y="2114515"/>
            <a:ext cx="0" cy="2796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cxnSpLocks/>
          </p:cNvCxnSpPr>
          <p:nvPr/>
        </p:nvCxnSpPr>
        <p:spPr>
          <a:xfrm>
            <a:off x="6695619" y="3074498"/>
            <a:ext cx="0" cy="194861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cxnSpLocks/>
            <a:stCxn id="46" idx="1"/>
          </p:cNvCxnSpPr>
          <p:nvPr/>
        </p:nvCxnSpPr>
        <p:spPr>
          <a:xfrm flipH="1" flipV="1">
            <a:off x="6722200" y="3489476"/>
            <a:ext cx="122732" cy="16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cxnSpLocks/>
            <a:stCxn id="47" idx="1"/>
          </p:cNvCxnSpPr>
          <p:nvPr/>
        </p:nvCxnSpPr>
        <p:spPr>
          <a:xfrm flipH="1" flipV="1">
            <a:off x="6708766" y="4233054"/>
            <a:ext cx="147246" cy="385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cxnSpLocks/>
          </p:cNvCxnSpPr>
          <p:nvPr/>
        </p:nvCxnSpPr>
        <p:spPr>
          <a:xfrm flipH="1">
            <a:off x="6704685" y="5023109"/>
            <a:ext cx="17294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8761903" y="2311471"/>
            <a:ext cx="1563160" cy="7050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Mark Sweet</a:t>
            </a:r>
          </a:p>
          <a:p>
            <a:pPr algn="ctr"/>
            <a:r>
              <a:rPr lang="en-US" sz="900" i="1" dirty="0"/>
              <a:t>Research and Sponsored Programs</a:t>
            </a:r>
            <a:endParaRPr lang="en-US" sz="900" dirty="0"/>
          </a:p>
          <a:p>
            <a:pPr algn="ctr"/>
            <a:r>
              <a:rPr lang="en-US" sz="900" dirty="0"/>
              <a:t>Interim Associate Vice Chancellor &amp; Director</a:t>
            </a:r>
          </a:p>
        </p:txBody>
      </p:sp>
      <p:cxnSp>
        <p:nvCxnSpPr>
          <p:cNvPr id="19" name="Straight Connector 18"/>
          <p:cNvCxnSpPr>
            <a:cxnSpLocks/>
          </p:cNvCxnSpPr>
          <p:nvPr/>
        </p:nvCxnSpPr>
        <p:spPr>
          <a:xfrm>
            <a:off x="5647413" y="1177434"/>
            <a:ext cx="0" cy="9370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1866937" y="2413013"/>
            <a:ext cx="1388354" cy="6517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Nadine Connor</a:t>
            </a:r>
          </a:p>
          <a:p>
            <a:pPr algn="ctr"/>
            <a:r>
              <a:rPr lang="en-US" sz="900" i="1" dirty="0"/>
              <a:t>Research Policy and Compliance</a:t>
            </a:r>
          </a:p>
          <a:p>
            <a:pPr algn="ctr"/>
            <a:r>
              <a:rPr lang="en-US" sz="900" dirty="0"/>
              <a:t>Associate Vice Chancellor</a:t>
            </a:r>
          </a:p>
        </p:txBody>
      </p:sp>
      <p:cxnSp>
        <p:nvCxnSpPr>
          <p:cNvPr id="93" name="Straight Connector 92"/>
          <p:cNvCxnSpPr/>
          <p:nvPr/>
        </p:nvCxnSpPr>
        <p:spPr>
          <a:xfrm flipH="1">
            <a:off x="337239" y="4148281"/>
            <a:ext cx="15467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10354740" y="537354"/>
            <a:ext cx="1275370" cy="64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William Karpus</a:t>
            </a:r>
          </a:p>
          <a:p>
            <a:pPr algn="ctr"/>
            <a:r>
              <a:rPr lang="en-US" sz="900" i="1" dirty="0"/>
              <a:t>Graduate School</a:t>
            </a:r>
          </a:p>
          <a:p>
            <a:pPr algn="ctr"/>
            <a:r>
              <a:rPr lang="en-US" sz="900" dirty="0"/>
              <a:t>Dean</a:t>
            </a:r>
          </a:p>
        </p:txBody>
      </p:sp>
      <p:cxnSp>
        <p:nvCxnSpPr>
          <p:cNvPr id="60" name="Straight Connector 59"/>
          <p:cNvCxnSpPr/>
          <p:nvPr/>
        </p:nvCxnSpPr>
        <p:spPr>
          <a:xfrm flipV="1">
            <a:off x="5562600" y="2095842"/>
            <a:ext cx="0" cy="30707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 flipV="1">
            <a:off x="3983443" y="2114515"/>
            <a:ext cx="5519" cy="27960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cxnSpLocks/>
          </p:cNvCxnSpPr>
          <p:nvPr/>
        </p:nvCxnSpPr>
        <p:spPr>
          <a:xfrm flipV="1">
            <a:off x="8925807" y="2114515"/>
            <a:ext cx="0" cy="1969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337239" y="3408546"/>
            <a:ext cx="15467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345016" y="4805459"/>
            <a:ext cx="15467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cxnSpLocks/>
          </p:cNvCxnSpPr>
          <p:nvPr/>
        </p:nvCxnSpPr>
        <p:spPr>
          <a:xfrm flipH="1">
            <a:off x="328450" y="5396135"/>
            <a:ext cx="17811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30" idx="2"/>
          </p:cNvCxnSpPr>
          <p:nvPr/>
        </p:nvCxnSpPr>
        <p:spPr>
          <a:xfrm flipH="1">
            <a:off x="5612436" y="3064720"/>
            <a:ext cx="1" cy="19546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9995102" y="3961536"/>
            <a:ext cx="1464285" cy="6583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Bob Gratzl</a:t>
            </a:r>
          </a:p>
          <a:p>
            <a:pPr algn="ctr"/>
            <a:r>
              <a:rPr lang="en-US" sz="900" dirty="0"/>
              <a:t>Interim Associate Director, Grant &amp; Contract Services</a:t>
            </a:r>
          </a:p>
        </p:txBody>
      </p:sp>
      <p:sp>
        <p:nvSpPr>
          <p:cNvPr id="73" name="Rectangle 72"/>
          <p:cNvSpPr/>
          <p:nvPr/>
        </p:nvSpPr>
        <p:spPr>
          <a:xfrm>
            <a:off x="9977179" y="3124626"/>
            <a:ext cx="1422134" cy="6583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Vacant</a:t>
            </a:r>
          </a:p>
          <a:p>
            <a:pPr algn="ctr"/>
            <a:r>
              <a:rPr lang="en-US" sz="900" dirty="0"/>
              <a:t>Associate Director, Research Financial Services</a:t>
            </a:r>
          </a:p>
        </p:txBody>
      </p:sp>
      <p:cxnSp>
        <p:nvCxnSpPr>
          <p:cNvPr id="77" name="Straight Connector 76"/>
          <p:cNvCxnSpPr/>
          <p:nvPr/>
        </p:nvCxnSpPr>
        <p:spPr>
          <a:xfrm flipH="1" flipV="1">
            <a:off x="9778239" y="3520840"/>
            <a:ext cx="190741" cy="184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9778239" y="3039417"/>
            <a:ext cx="8297" cy="12651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9778239" y="4304581"/>
            <a:ext cx="228818" cy="59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4732166" y="529407"/>
            <a:ext cx="1905000" cy="64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en-US" sz="1200" b="1" dirty="0"/>
              <a:t>Dorota </a:t>
            </a:r>
            <a:r>
              <a:rPr lang="en-US" sz="1200" b="1" dirty="0" err="1"/>
              <a:t>Grejner-Brzezińska</a:t>
            </a:r>
            <a:r>
              <a:rPr lang="en-US" sz="1200" b="1" dirty="0"/>
              <a:t> </a:t>
            </a:r>
            <a:r>
              <a:rPr lang="en-US" sz="900" dirty="0"/>
              <a:t> Vice Chancellor for Research</a:t>
            </a:r>
          </a:p>
        </p:txBody>
      </p:sp>
      <p:cxnSp>
        <p:nvCxnSpPr>
          <p:cNvPr id="76" name="Straight Connector 75"/>
          <p:cNvCxnSpPr>
            <a:endCxn id="67" idx="3"/>
          </p:cNvCxnSpPr>
          <p:nvPr/>
        </p:nvCxnSpPr>
        <p:spPr>
          <a:xfrm flipH="1">
            <a:off x="6637166" y="831033"/>
            <a:ext cx="3697131" cy="18414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3448688" y="1251715"/>
            <a:ext cx="1069510" cy="6914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Kathleen Ruby</a:t>
            </a:r>
          </a:p>
          <a:p>
            <a:pPr algn="ctr"/>
            <a:r>
              <a:rPr lang="en-US" sz="900" dirty="0"/>
              <a:t>Executive Assistant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138003" y="3240056"/>
            <a:ext cx="1043907" cy="5853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Lynn Haynes</a:t>
            </a:r>
          </a:p>
          <a:p>
            <a:pPr algn="ctr"/>
            <a:r>
              <a:rPr lang="en-US" sz="800" i="1" dirty="0"/>
              <a:t>Office of Research Compliance</a:t>
            </a:r>
          </a:p>
          <a:p>
            <a:pPr algn="ctr"/>
            <a:r>
              <a:rPr lang="en-US" sz="800" dirty="0"/>
              <a:t>Director</a:t>
            </a:r>
          </a:p>
        </p:txBody>
      </p:sp>
      <p:cxnSp>
        <p:nvCxnSpPr>
          <p:cNvPr id="21" name="Straight Connector 20"/>
          <p:cNvCxnSpPr>
            <a:cxnSpLocks/>
            <a:stCxn id="29" idx="3"/>
          </p:cNvCxnSpPr>
          <p:nvPr/>
        </p:nvCxnSpPr>
        <p:spPr>
          <a:xfrm>
            <a:off x="7969582" y="2736131"/>
            <a:ext cx="35092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8312306" y="2726353"/>
            <a:ext cx="8199" cy="7944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461617" y="3162516"/>
            <a:ext cx="1233201" cy="7598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b="1" dirty="0"/>
          </a:p>
          <a:p>
            <a:pPr algn="ctr"/>
            <a:r>
              <a:rPr lang="en-US" sz="1100" b="1" dirty="0"/>
              <a:t>Ryan Pingel</a:t>
            </a:r>
          </a:p>
          <a:p>
            <a:pPr algn="ctr"/>
            <a:r>
              <a:rPr lang="en-US" sz="900" i="1" dirty="0"/>
              <a:t>Business Services</a:t>
            </a:r>
          </a:p>
          <a:p>
            <a:pPr algn="ctr"/>
            <a:r>
              <a:rPr lang="en-US" sz="900" dirty="0"/>
              <a:t>Business &amp; Strategic Implementation Director </a:t>
            </a:r>
          </a:p>
          <a:p>
            <a:pPr algn="ctr"/>
            <a:endParaRPr lang="en-US" sz="900" dirty="0"/>
          </a:p>
        </p:txBody>
      </p:sp>
      <p:cxnSp>
        <p:nvCxnSpPr>
          <p:cNvPr id="78" name="Straight Connector 77"/>
          <p:cNvCxnSpPr>
            <a:cxnSpLocks/>
          </p:cNvCxnSpPr>
          <p:nvPr/>
        </p:nvCxnSpPr>
        <p:spPr>
          <a:xfrm>
            <a:off x="8312306" y="3520840"/>
            <a:ext cx="16038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3434667" y="3976073"/>
            <a:ext cx="963299" cy="5941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50" b="1" dirty="0"/>
              <a:t>Human Research Protection Program</a:t>
            </a:r>
            <a:endParaRPr lang="en-US" sz="950" dirty="0"/>
          </a:p>
        </p:txBody>
      </p:sp>
      <p:sp>
        <p:nvSpPr>
          <p:cNvPr id="84" name="Rectangle 83"/>
          <p:cNvSpPr/>
          <p:nvPr/>
        </p:nvSpPr>
        <p:spPr>
          <a:xfrm>
            <a:off x="3453231" y="5299991"/>
            <a:ext cx="965055" cy="4842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50" b="1" dirty="0"/>
              <a:t>Stem Cell Research Oversight</a:t>
            </a:r>
            <a:endParaRPr lang="en-US" sz="950" dirty="0"/>
          </a:p>
        </p:txBody>
      </p:sp>
      <p:sp>
        <p:nvSpPr>
          <p:cNvPr id="85" name="Rectangle 84"/>
          <p:cNvSpPr/>
          <p:nvPr/>
        </p:nvSpPr>
        <p:spPr>
          <a:xfrm>
            <a:off x="2143927" y="3961536"/>
            <a:ext cx="1029953" cy="6394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Janet Welter</a:t>
            </a:r>
          </a:p>
          <a:p>
            <a:pPr algn="ctr"/>
            <a:r>
              <a:rPr lang="en-US" sz="800" i="1" dirty="0"/>
              <a:t>RARC Veterinary Services</a:t>
            </a:r>
          </a:p>
          <a:p>
            <a:pPr algn="ctr"/>
            <a:r>
              <a:rPr lang="en-US" sz="800" dirty="0"/>
              <a:t>Chief Campus Veterinarian</a:t>
            </a:r>
          </a:p>
        </p:txBody>
      </p:sp>
      <p:cxnSp>
        <p:nvCxnSpPr>
          <p:cNvPr id="88" name="Straight Connector 87"/>
          <p:cNvCxnSpPr>
            <a:cxnSpLocks/>
          </p:cNvCxnSpPr>
          <p:nvPr/>
        </p:nvCxnSpPr>
        <p:spPr>
          <a:xfrm>
            <a:off x="2040470" y="3073568"/>
            <a:ext cx="2530" cy="4814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cxnSpLocks/>
            <a:stCxn id="68" idx="3"/>
          </p:cNvCxnSpPr>
          <p:nvPr/>
        </p:nvCxnSpPr>
        <p:spPr>
          <a:xfrm>
            <a:off x="3181910" y="3532747"/>
            <a:ext cx="11892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8" name="Rectangle 107"/>
          <p:cNvSpPr/>
          <p:nvPr/>
        </p:nvSpPr>
        <p:spPr>
          <a:xfrm>
            <a:off x="3455094" y="5904365"/>
            <a:ext cx="963299" cy="5982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50" b="1" dirty="0"/>
              <a:t>Research Animal Resources &amp; Compliance</a:t>
            </a:r>
            <a:endParaRPr lang="en-US" sz="950" dirty="0"/>
          </a:p>
        </p:txBody>
      </p:sp>
      <p:cxnSp>
        <p:nvCxnSpPr>
          <p:cNvPr id="114" name="Straight Connector 113"/>
          <p:cNvCxnSpPr>
            <a:cxnSpLocks/>
          </p:cNvCxnSpPr>
          <p:nvPr/>
        </p:nvCxnSpPr>
        <p:spPr>
          <a:xfrm flipH="1">
            <a:off x="3283729" y="3542206"/>
            <a:ext cx="4814" cy="266130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cxnSpLocks/>
          </p:cNvCxnSpPr>
          <p:nvPr/>
        </p:nvCxnSpPr>
        <p:spPr>
          <a:xfrm>
            <a:off x="2041727" y="3520840"/>
            <a:ext cx="0" cy="783741"/>
          </a:xfrm>
          <a:prstGeom prst="line">
            <a:avLst/>
          </a:prstGeom>
          <a:ln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cxnSpLocks/>
          </p:cNvCxnSpPr>
          <p:nvPr/>
        </p:nvCxnSpPr>
        <p:spPr>
          <a:xfrm>
            <a:off x="2594590" y="6188822"/>
            <a:ext cx="665314" cy="5216"/>
          </a:xfrm>
          <a:prstGeom prst="line">
            <a:avLst/>
          </a:prstGeom>
          <a:ln w="25400" cap="flat" cmpd="sng" algn="ctr">
            <a:solidFill>
              <a:schemeClr val="dk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cxnSpLocks/>
            <a:stCxn id="85" idx="0"/>
            <a:endCxn id="68" idx="2"/>
          </p:cNvCxnSpPr>
          <p:nvPr/>
        </p:nvCxnSpPr>
        <p:spPr>
          <a:xfrm flipV="1">
            <a:off x="2658904" y="3825438"/>
            <a:ext cx="1053" cy="13609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cxnSpLocks/>
          </p:cNvCxnSpPr>
          <p:nvPr/>
        </p:nvCxnSpPr>
        <p:spPr>
          <a:xfrm flipH="1">
            <a:off x="2588049" y="4599396"/>
            <a:ext cx="12971" cy="1589426"/>
          </a:xfrm>
          <a:prstGeom prst="line">
            <a:avLst/>
          </a:prstGeom>
          <a:ln w="25400" cap="flat" cmpd="sng" algn="ctr">
            <a:solidFill>
              <a:schemeClr val="dk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cxnSpLocks/>
          </p:cNvCxnSpPr>
          <p:nvPr/>
        </p:nvCxnSpPr>
        <p:spPr>
          <a:xfrm flipH="1">
            <a:off x="2559312" y="819310"/>
            <a:ext cx="21640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cxnSpLocks/>
          </p:cNvCxnSpPr>
          <p:nvPr/>
        </p:nvCxnSpPr>
        <p:spPr>
          <a:xfrm flipV="1">
            <a:off x="3906014" y="832758"/>
            <a:ext cx="0" cy="4071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cxnSpLocks/>
          </p:cNvCxnSpPr>
          <p:nvPr/>
        </p:nvCxnSpPr>
        <p:spPr>
          <a:xfrm flipV="1">
            <a:off x="2559312" y="819310"/>
            <a:ext cx="0" cy="4071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cxnSpLocks/>
          </p:cNvCxnSpPr>
          <p:nvPr/>
        </p:nvCxnSpPr>
        <p:spPr>
          <a:xfrm flipV="1">
            <a:off x="3733800" y="3082831"/>
            <a:ext cx="0" cy="11788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0309CFBE-55D2-458C-813D-29AD2DAD45EB}"/>
              </a:ext>
            </a:extLst>
          </p:cNvPr>
          <p:cNvSpPr/>
          <p:nvPr/>
        </p:nvSpPr>
        <p:spPr>
          <a:xfrm>
            <a:off x="3443302" y="4704587"/>
            <a:ext cx="965055" cy="4842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50" b="1" dirty="0"/>
              <a:t>Institutional Review Boards</a:t>
            </a:r>
            <a:endParaRPr lang="en-US" sz="950" dirty="0"/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455AD73B-00CB-42D0-9D29-6FABA1B7DCA8}"/>
              </a:ext>
            </a:extLst>
          </p:cNvPr>
          <p:cNvCxnSpPr>
            <a:cxnSpLocks/>
          </p:cNvCxnSpPr>
          <p:nvPr/>
        </p:nvCxnSpPr>
        <p:spPr>
          <a:xfrm>
            <a:off x="2029161" y="3555032"/>
            <a:ext cx="1179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28F4D02-A1FC-4470-9273-AC36CC872AEF}"/>
              </a:ext>
            </a:extLst>
          </p:cNvPr>
          <p:cNvCxnSpPr>
            <a:cxnSpLocks/>
          </p:cNvCxnSpPr>
          <p:nvPr/>
        </p:nvCxnSpPr>
        <p:spPr>
          <a:xfrm>
            <a:off x="3303604" y="4287115"/>
            <a:ext cx="1179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BBA97920-EC72-4882-924A-C8B4EAFA7457}"/>
              </a:ext>
            </a:extLst>
          </p:cNvPr>
          <p:cNvCxnSpPr>
            <a:cxnSpLocks/>
          </p:cNvCxnSpPr>
          <p:nvPr/>
        </p:nvCxnSpPr>
        <p:spPr>
          <a:xfrm>
            <a:off x="2026026" y="4315751"/>
            <a:ext cx="1179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9455CA8F-AB4B-44A9-9C80-D6C32A1D4646}"/>
              </a:ext>
            </a:extLst>
          </p:cNvPr>
          <p:cNvCxnSpPr>
            <a:cxnSpLocks/>
          </p:cNvCxnSpPr>
          <p:nvPr/>
        </p:nvCxnSpPr>
        <p:spPr>
          <a:xfrm>
            <a:off x="3272510" y="4937657"/>
            <a:ext cx="162157" cy="13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09C0A9A7-AE6D-4FF9-88F3-C1EC32480DBB}"/>
              </a:ext>
            </a:extLst>
          </p:cNvPr>
          <p:cNvCxnSpPr>
            <a:cxnSpLocks/>
          </p:cNvCxnSpPr>
          <p:nvPr/>
        </p:nvCxnSpPr>
        <p:spPr>
          <a:xfrm flipV="1">
            <a:off x="3281866" y="6188822"/>
            <a:ext cx="171365" cy="52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DEA8E116-C55A-426F-B3A4-10149CF91E20}"/>
              </a:ext>
            </a:extLst>
          </p:cNvPr>
          <p:cNvCxnSpPr>
            <a:cxnSpLocks/>
          </p:cNvCxnSpPr>
          <p:nvPr/>
        </p:nvCxnSpPr>
        <p:spPr>
          <a:xfrm>
            <a:off x="3286963" y="5542105"/>
            <a:ext cx="15633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3158564-0F6A-5622-D4BA-F40FB5EC50CB}"/>
              </a:ext>
            </a:extLst>
          </p:cNvPr>
          <p:cNvCxnSpPr>
            <a:cxnSpLocks/>
          </p:cNvCxnSpPr>
          <p:nvPr/>
        </p:nvCxnSpPr>
        <p:spPr>
          <a:xfrm flipH="1">
            <a:off x="424013" y="819310"/>
            <a:ext cx="21640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86B624CB-D4BE-33F7-8CCA-382680F47D8C}"/>
              </a:ext>
            </a:extLst>
          </p:cNvPr>
          <p:cNvSpPr/>
          <p:nvPr/>
        </p:nvSpPr>
        <p:spPr>
          <a:xfrm>
            <a:off x="104199" y="537354"/>
            <a:ext cx="1448152" cy="64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en-US" sz="1200" b="1" dirty="0"/>
              <a:t>Cynthia Czajkowski</a:t>
            </a:r>
          </a:p>
          <a:p>
            <a:pPr algn="ctr">
              <a:spcAft>
                <a:spcPts val="300"/>
              </a:spcAft>
            </a:pPr>
            <a:r>
              <a:rPr lang="en-US" sz="900" dirty="0"/>
              <a:t>Senior Associate Vice Chancellor for Research</a:t>
            </a:r>
          </a:p>
        </p:txBody>
      </p:sp>
    </p:spTree>
    <p:extLst>
      <p:ext uri="{BB962C8B-B14F-4D97-AF65-F5344CB8AC3E}">
        <p14:creationId xmlns:p14="http://schemas.microsoft.com/office/powerpoint/2010/main" val="749791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/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3776</TotalTime>
  <Words>253</Words>
  <Application>Microsoft Office PowerPoint</Application>
  <PresentationFormat>Widescreen</PresentationFormat>
  <Paragraphs>86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BAER, EMILY R</dc:creator>
  <cp:lastModifiedBy>Julie Karpelenia</cp:lastModifiedBy>
  <cp:revision>280</cp:revision>
  <cp:lastPrinted>2017-11-10T20:15:38Z</cp:lastPrinted>
  <dcterms:created xsi:type="dcterms:W3CDTF">2014-08-13T19:20:31Z</dcterms:created>
  <dcterms:modified xsi:type="dcterms:W3CDTF">2024-11-26T20:55:21Z</dcterms:modified>
</cp:coreProperties>
</file>