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2C86792-19FB-430F-8E89-BA87A29C157C}">
          <p14:sldIdLst/>
        </p14:section>
        <p14:section name="Untitled Section" id="{E8FFB46E-9A33-4468-A454-4ED29615C602}">
          <p14:sldIdLst/>
        </p14:section>
        <p14:section name="Untitled Section" id="{CA951CE8-68EF-45AF-A513-E394D8194276}">
          <p14:sldIdLst/>
        </p14:section>
        <p14:section name="Untitled Section" id="{8CD93EDE-224B-47C4-983D-2DA6FF757FC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660"/>
  </p:normalViewPr>
  <p:slideViewPr>
    <p:cSldViewPr>
      <p:cViewPr varScale="1">
        <p:scale>
          <a:sx n="108" d="100"/>
          <a:sy n="108" d="100"/>
        </p:scale>
        <p:origin x="13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r">
              <a:defRPr sz="1200"/>
            </a:lvl1pPr>
          </a:lstStyle>
          <a:p>
            <a:fld id="{393CC534-DE8D-4358-8387-F250F478FEA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4" tIns="45748" rIns="91494" bIns="457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73339"/>
            <a:ext cx="5607684" cy="3661014"/>
          </a:xfrm>
          <a:prstGeom prst="rect">
            <a:avLst/>
          </a:prstGeom>
        </p:spPr>
        <p:txBody>
          <a:bodyPr vert="horz" lIns="91494" tIns="45748" rIns="91494" bIns="4574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r">
              <a:defRPr sz="1200"/>
            </a:lvl1pPr>
          </a:lstStyle>
          <a:p>
            <a:fld id="{172D6D84-DBDF-40E1-B0DC-FEBBF0E4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6D84-DBDF-40E1-B0DC-FEBBF0E48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153-FC1D-43F8-B6D1-FA21604735B8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2766" y="46145"/>
            <a:ext cx="7380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Office of the Vice Chancellor for Research and Graduate Education (OVCRGE)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07422" y="1257298"/>
            <a:ext cx="1293092" cy="692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Natasha </a:t>
            </a:r>
            <a:r>
              <a:rPr lang="en-US" sz="1100" b="1" dirty="0" err="1"/>
              <a:t>Kassulke</a:t>
            </a:r>
            <a:endParaRPr lang="en-US" sz="1100" b="1" dirty="0"/>
          </a:p>
          <a:p>
            <a:pPr algn="ctr"/>
            <a:r>
              <a:rPr lang="en-US" sz="900" dirty="0"/>
              <a:t>Manager of Strategic Communications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1011579" y="6371966"/>
            <a:ext cx="8224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/>
              <a:t>5/4/2021</a:t>
            </a:r>
            <a:endParaRPr lang="en-US" sz="800" dirty="0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959452" y="2095842"/>
            <a:ext cx="7966355" cy="18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34109" y="2397764"/>
            <a:ext cx="14848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Petra Schroeder</a:t>
            </a:r>
          </a:p>
          <a:p>
            <a:pPr algn="ctr"/>
            <a:r>
              <a:rPr lang="en-US" sz="900" i="1" dirty="0"/>
              <a:t>Administration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04359" y="2397764"/>
            <a:ext cx="1314695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OVCRGE</a:t>
            </a:r>
          </a:p>
          <a:p>
            <a:pPr algn="ctr"/>
            <a:r>
              <a:rPr lang="en-US" sz="1100" b="1" dirty="0"/>
              <a:t>Research Centers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311" y="2397764"/>
            <a:ext cx="1357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Divisional Associate Vice Chancellors for Research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45915" y="2402915"/>
            <a:ext cx="13774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Brian Fox</a:t>
            </a:r>
          </a:p>
          <a:p>
            <a:pPr algn="ctr"/>
            <a:r>
              <a:rPr lang="en-US" sz="900" i="1" dirty="0"/>
              <a:t>Research Policy and Integrity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51279" y="3265209"/>
            <a:ext cx="1817373" cy="2466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900" dirty="0"/>
              <a:t>Aquatic Sciences Center </a:t>
            </a:r>
          </a:p>
          <a:p>
            <a:pPr algn="ctr"/>
            <a:r>
              <a:rPr lang="en-US" sz="900" dirty="0"/>
              <a:t>Arboretum</a:t>
            </a:r>
          </a:p>
          <a:p>
            <a:pPr lvl="0" algn="ctr"/>
            <a:r>
              <a:rPr lang="en-US" sz="900" dirty="0"/>
              <a:t>Biotechnology Center</a:t>
            </a:r>
          </a:p>
          <a:p>
            <a:pPr lvl="0" algn="ctr"/>
            <a:r>
              <a:rPr lang="en-US" sz="900"/>
              <a:t>Data </a:t>
            </a:r>
            <a:r>
              <a:rPr lang="en-US" sz="900" dirty="0"/>
              <a:t>Science Institute</a:t>
            </a:r>
          </a:p>
          <a:p>
            <a:pPr lvl="0" algn="ctr"/>
            <a:r>
              <a:rPr lang="en-US" sz="900" dirty="0"/>
              <a:t>Genomic Science Innovation</a:t>
            </a:r>
          </a:p>
          <a:p>
            <a:pPr lvl="0" algn="ctr"/>
            <a:r>
              <a:rPr lang="en-US" sz="900" dirty="0"/>
              <a:t>Institute on Aging</a:t>
            </a:r>
          </a:p>
          <a:p>
            <a:pPr lvl="0" algn="ctr"/>
            <a:r>
              <a:rPr lang="en-US" sz="900" dirty="0"/>
              <a:t>Molecular Virology</a:t>
            </a:r>
          </a:p>
          <a:p>
            <a:pPr lvl="0" algn="ctr"/>
            <a:r>
              <a:rPr lang="en-US" sz="900" dirty="0"/>
              <a:t>Primate Research Center</a:t>
            </a:r>
          </a:p>
          <a:p>
            <a:pPr lvl="0" algn="ctr"/>
            <a:r>
              <a:rPr lang="en-US" sz="900" dirty="0"/>
              <a:t>Physical Sciences Lab</a:t>
            </a:r>
          </a:p>
          <a:p>
            <a:pPr algn="ctr"/>
            <a:r>
              <a:rPr lang="en-US" sz="900" dirty="0"/>
              <a:t>Quantitative Cell Imaging</a:t>
            </a:r>
          </a:p>
          <a:p>
            <a:pPr lvl="0" algn="ctr"/>
            <a:r>
              <a:rPr lang="en-US" sz="900" dirty="0"/>
              <a:t>Space Science &amp; Engineering</a:t>
            </a:r>
          </a:p>
          <a:p>
            <a:pPr lvl="0" algn="ctr"/>
            <a:r>
              <a:rPr lang="en-US" sz="900" dirty="0" err="1"/>
              <a:t>Waisman</a:t>
            </a:r>
            <a:r>
              <a:rPr lang="en-US" sz="900" dirty="0"/>
              <a:t> Center</a:t>
            </a:r>
          </a:p>
          <a:p>
            <a:pPr lvl="0" algn="ctr"/>
            <a:r>
              <a:rPr lang="en-US" sz="900" dirty="0"/>
              <a:t>Wisconsin Energy Institute</a:t>
            </a:r>
          </a:p>
          <a:p>
            <a:pPr lvl="0" algn="ctr"/>
            <a:r>
              <a:rPr lang="en-US" sz="900" dirty="0"/>
              <a:t>Wisconsin Institute for Discovery</a:t>
            </a:r>
          </a:p>
          <a:p>
            <a:pPr lvl="0" algn="ctr"/>
            <a:r>
              <a:rPr lang="en-US" sz="900" dirty="0"/>
              <a:t>WIPAC (</a:t>
            </a:r>
            <a:r>
              <a:rPr lang="en-US" sz="900" dirty="0" err="1"/>
              <a:t>IceCube</a:t>
            </a:r>
            <a:r>
              <a:rPr lang="en-US" sz="900" dirty="0"/>
              <a:t>)</a:t>
            </a:r>
          </a:p>
          <a:p>
            <a:pPr lvl="0" algn="ctr"/>
            <a:r>
              <a:rPr lang="en-US" sz="900" dirty="0"/>
              <a:t>Stem Cell</a:t>
            </a:r>
          </a:p>
          <a:p>
            <a:pPr algn="ctr"/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495333" y="5112861"/>
            <a:ext cx="1403541" cy="5674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Amy Wendt </a:t>
            </a:r>
          </a:p>
          <a:p>
            <a:pPr algn="ctr"/>
            <a:r>
              <a:rPr lang="en-US" sz="900" i="1" dirty="0"/>
              <a:t>Physical Sciences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4799" y="3841193"/>
            <a:ext cx="1420394" cy="54864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schemeClr val="tx1"/>
                </a:solidFill>
              </a:rPr>
              <a:t>Cynthia </a:t>
            </a:r>
            <a:r>
              <a:rPr lang="en-US" sz="1100" b="1" dirty="0" err="1">
                <a:solidFill>
                  <a:schemeClr val="tx1"/>
                </a:solidFill>
              </a:rPr>
              <a:t>Czajkowski</a:t>
            </a:r>
            <a:endParaRPr lang="en-US" sz="1100" b="1" dirty="0">
              <a:solidFill>
                <a:schemeClr val="tx1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Biological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95333" y="3179415"/>
            <a:ext cx="1420393" cy="5774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Lonnie Berger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Social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96567" y="4498395"/>
            <a:ext cx="1420393" cy="524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Florence Hsia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Arts and Humanities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844932" y="1220181"/>
            <a:ext cx="1125730" cy="6876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Tom </a:t>
            </a:r>
            <a:r>
              <a:rPr lang="en-US" sz="1100" b="1" dirty="0" err="1"/>
              <a:t>Demke</a:t>
            </a:r>
            <a:endParaRPr lang="en-US" sz="1100" b="1" dirty="0"/>
          </a:p>
          <a:p>
            <a:pPr algn="ctr"/>
            <a:r>
              <a:rPr lang="en-US" sz="900" i="1" dirty="0"/>
              <a:t>Export Control</a:t>
            </a:r>
          </a:p>
          <a:p>
            <a:pPr algn="ctr"/>
            <a:r>
              <a:rPr lang="en-US" sz="900" dirty="0"/>
              <a:t>Compliance Officer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844932" y="3162515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Julie </a:t>
            </a:r>
            <a:r>
              <a:rPr lang="en-US" sz="1100" b="1" dirty="0" err="1"/>
              <a:t>Karpelenia</a:t>
            </a:r>
            <a:endParaRPr lang="en-US" sz="1100" b="1" dirty="0"/>
          </a:p>
          <a:p>
            <a:pPr algn="ctr"/>
            <a:r>
              <a:rPr lang="en-US" sz="900" i="1" dirty="0"/>
              <a:t>Human Resources</a:t>
            </a:r>
          </a:p>
          <a:p>
            <a:pPr algn="ctr"/>
            <a:r>
              <a:rPr lang="en-US" sz="900" dirty="0"/>
              <a:t>Assistant Vice Chancellor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856012" y="3908323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Nick Novak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Research Services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877631" y="4673073"/>
            <a:ext cx="132213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Russell </a:t>
            </a:r>
            <a:r>
              <a:rPr lang="en-US" sz="1100" b="1" dirty="0" err="1">
                <a:solidFill>
                  <a:prstClr val="black"/>
                </a:solidFill>
              </a:rPr>
              <a:t>Schwalbe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Accounting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877631" y="5437823"/>
            <a:ext cx="1322129" cy="6191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Mark Wegener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Information Technology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Director of Computer Services</a:t>
            </a:r>
          </a:p>
        </p:txBody>
      </p:sp>
      <p:cxnSp>
        <p:nvCxnSpPr>
          <p:cNvPr id="71" name="Straight Connector 70"/>
          <p:cNvCxnSpPr>
            <a:cxnSpLocks/>
          </p:cNvCxnSpPr>
          <p:nvPr/>
        </p:nvCxnSpPr>
        <p:spPr>
          <a:xfrm flipH="1">
            <a:off x="337238" y="3064720"/>
            <a:ext cx="3434" cy="23314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1" idx="0"/>
          </p:cNvCxnSpPr>
          <p:nvPr/>
        </p:nvCxnSpPr>
        <p:spPr>
          <a:xfrm flipH="1" flipV="1">
            <a:off x="959452" y="2100994"/>
            <a:ext cx="1640" cy="296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59312" y="2099305"/>
            <a:ext cx="0" cy="322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307861" y="2114515"/>
            <a:ext cx="0" cy="2796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cxnSpLocks/>
          </p:cNvCxnSpPr>
          <p:nvPr/>
        </p:nvCxnSpPr>
        <p:spPr>
          <a:xfrm>
            <a:off x="6695619" y="3074498"/>
            <a:ext cx="0" cy="27167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cxnSpLocks/>
            <a:stCxn id="46" idx="1"/>
          </p:cNvCxnSpPr>
          <p:nvPr/>
        </p:nvCxnSpPr>
        <p:spPr>
          <a:xfrm flipH="1" flipV="1">
            <a:off x="6722200" y="3489476"/>
            <a:ext cx="122732" cy="1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cxnSpLocks/>
            <a:stCxn id="47" idx="1"/>
          </p:cNvCxnSpPr>
          <p:nvPr/>
        </p:nvCxnSpPr>
        <p:spPr>
          <a:xfrm flipH="1" flipV="1">
            <a:off x="6708766" y="4233054"/>
            <a:ext cx="147246" cy="38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cxnSpLocks/>
          </p:cNvCxnSpPr>
          <p:nvPr/>
        </p:nvCxnSpPr>
        <p:spPr>
          <a:xfrm flipH="1">
            <a:off x="6708766" y="5023109"/>
            <a:ext cx="1688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8844832" y="2364937"/>
            <a:ext cx="1481328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Kim Moreland</a:t>
            </a:r>
          </a:p>
          <a:p>
            <a:pPr algn="ctr"/>
            <a:r>
              <a:rPr lang="en-US" sz="900" i="1" dirty="0"/>
              <a:t>Research and Sponsored Programs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5647413" y="1177434"/>
            <a:ext cx="1" cy="9039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866937" y="2413013"/>
            <a:ext cx="1388354" cy="6517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Nadine Connor</a:t>
            </a:r>
          </a:p>
          <a:p>
            <a:pPr algn="ctr"/>
            <a:r>
              <a:rPr lang="en-US" sz="900" i="1" dirty="0"/>
              <a:t>Research Policy and Compliance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7239" y="414828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334295" y="482606"/>
            <a:ext cx="127537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William Karpus</a:t>
            </a:r>
          </a:p>
          <a:p>
            <a:pPr algn="ctr"/>
            <a:r>
              <a:rPr lang="en-US" sz="900" i="1" dirty="0"/>
              <a:t>Graduate School</a:t>
            </a:r>
          </a:p>
          <a:p>
            <a:pPr algn="ctr"/>
            <a:r>
              <a:rPr lang="en-US" sz="900" dirty="0"/>
              <a:t>Dean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561706" y="2095842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983443" y="2114515"/>
            <a:ext cx="5519" cy="2796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8925807" y="2114515"/>
            <a:ext cx="0" cy="2448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7239" y="340854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45016" y="480545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31908" y="5399048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2"/>
          </p:cNvCxnSpPr>
          <p:nvPr/>
        </p:nvCxnSpPr>
        <p:spPr>
          <a:xfrm flipH="1">
            <a:off x="5561706" y="3054942"/>
            <a:ext cx="1" cy="1954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995102" y="3961536"/>
            <a:ext cx="1464285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Bonniejean Zitske</a:t>
            </a:r>
          </a:p>
          <a:p>
            <a:pPr algn="ctr"/>
            <a:r>
              <a:rPr lang="en-US" sz="900" dirty="0"/>
              <a:t>Associate Director,</a:t>
            </a:r>
          </a:p>
          <a:p>
            <a:pPr algn="ctr"/>
            <a:r>
              <a:rPr lang="en-US" sz="900" dirty="0"/>
              <a:t>Research Financial Services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9977179" y="3124626"/>
            <a:ext cx="1422134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Mark Sweet</a:t>
            </a:r>
          </a:p>
          <a:p>
            <a:pPr algn="ctr"/>
            <a:r>
              <a:rPr lang="en-US" sz="900" dirty="0"/>
              <a:t>Associate Director,</a:t>
            </a:r>
          </a:p>
          <a:p>
            <a:pPr algn="ctr"/>
            <a:r>
              <a:rPr lang="en-US" sz="900" dirty="0"/>
              <a:t>Grant &amp; Contract Services</a:t>
            </a:r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9778239" y="3520840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78239" y="3039417"/>
            <a:ext cx="8297" cy="1265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778239" y="4304581"/>
            <a:ext cx="228818" cy="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55506" y="1127937"/>
            <a:ext cx="0" cy="1337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0658933" y="1315345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Lisa Martin</a:t>
            </a:r>
          </a:p>
          <a:p>
            <a:pPr algn="ctr"/>
            <a:r>
              <a:rPr lang="en-US" sz="900" dirty="0"/>
              <a:t>Associate Dean</a:t>
            </a:r>
          </a:p>
        </p:txBody>
      </p:sp>
      <p:sp>
        <p:nvSpPr>
          <p:cNvPr id="86" name="Rectangle 85"/>
          <p:cNvSpPr/>
          <p:nvPr/>
        </p:nvSpPr>
        <p:spPr>
          <a:xfrm>
            <a:off x="10670806" y="2148084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err="1"/>
              <a:t>Parmesh</a:t>
            </a:r>
            <a:r>
              <a:rPr lang="en-US" sz="1100" b="1" dirty="0"/>
              <a:t> </a:t>
            </a:r>
            <a:r>
              <a:rPr lang="en-US" sz="1100" b="1" dirty="0" err="1"/>
              <a:t>Ramanathan</a:t>
            </a:r>
            <a:endParaRPr lang="en-US" sz="1100" b="1" dirty="0"/>
          </a:p>
          <a:p>
            <a:pPr algn="ctr"/>
            <a:r>
              <a:rPr lang="en-US" sz="900" dirty="0"/>
              <a:t>Associate Dean</a:t>
            </a:r>
          </a:p>
        </p:txBody>
      </p:sp>
      <p:cxnSp>
        <p:nvCxnSpPr>
          <p:cNvPr id="23" name="Straight Connector 22"/>
          <p:cNvCxnSpPr>
            <a:stCxn id="81" idx="1"/>
          </p:cNvCxnSpPr>
          <p:nvPr/>
        </p:nvCxnSpPr>
        <p:spPr>
          <a:xfrm flipH="1">
            <a:off x="10455506" y="1635385"/>
            <a:ext cx="2034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6" idx="1"/>
          </p:cNvCxnSpPr>
          <p:nvPr/>
        </p:nvCxnSpPr>
        <p:spPr>
          <a:xfrm flipH="1" flipV="1">
            <a:off x="10455506" y="2465529"/>
            <a:ext cx="215300" cy="2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732166" y="529407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200" b="1" dirty="0"/>
              <a:t>Steven A. Ackerman</a:t>
            </a:r>
          </a:p>
          <a:p>
            <a:pPr algn="ctr">
              <a:spcAft>
                <a:spcPts val="300"/>
              </a:spcAft>
            </a:pPr>
            <a:r>
              <a:rPr lang="en-US" sz="900" dirty="0"/>
              <a:t>Vice Chancellor for Research and Graduate Education</a:t>
            </a:r>
          </a:p>
        </p:txBody>
      </p:sp>
      <p:cxnSp>
        <p:nvCxnSpPr>
          <p:cNvPr id="76" name="Straight Connector 75"/>
          <p:cNvCxnSpPr>
            <a:endCxn id="67" idx="3"/>
          </p:cNvCxnSpPr>
          <p:nvPr/>
        </p:nvCxnSpPr>
        <p:spPr>
          <a:xfrm flipH="1">
            <a:off x="6637166" y="831033"/>
            <a:ext cx="3697131" cy="184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448688" y="1251715"/>
            <a:ext cx="1069510" cy="691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Peggy Ziebarth</a:t>
            </a:r>
          </a:p>
          <a:p>
            <a:pPr algn="ctr"/>
            <a:r>
              <a:rPr lang="en-US" sz="900" dirty="0"/>
              <a:t>Assistant to the VCRGE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219495" y="3467730"/>
            <a:ext cx="1043907" cy="553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Lynn Haynes</a:t>
            </a:r>
          </a:p>
          <a:p>
            <a:pPr algn="ctr"/>
            <a:r>
              <a:rPr lang="en-US" sz="800" dirty="0"/>
              <a:t>Director of the Office of Research Compliance</a:t>
            </a:r>
          </a:p>
        </p:txBody>
      </p:sp>
      <p:sp>
        <p:nvSpPr>
          <p:cNvPr id="80" name="Rectangle 79"/>
          <p:cNvSpPr/>
          <p:nvPr/>
        </p:nvSpPr>
        <p:spPr>
          <a:xfrm>
            <a:off x="8466253" y="3868223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Kathleen Ruby</a:t>
            </a:r>
          </a:p>
          <a:p>
            <a:pPr algn="ctr"/>
            <a:r>
              <a:rPr lang="en-US" sz="900" dirty="0"/>
              <a:t>Assistant to the AVCs</a:t>
            </a:r>
          </a:p>
        </p:txBody>
      </p:sp>
      <p:cxnSp>
        <p:nvCxnSpPr>
          <p:cNvPr id="21" name="Straight Connector 20"/>
          <p:cNvCxnSpPr>
            <a:cxnSpLocks/>
            <a:stCxn id="29" idx="3"/>
          </p:cNvCxnSpPr>
          <p:nvPr/>
        </p:nvCxnSpPr>
        <p:spPr>
          <a:xfrm>
            <a:off x="7918941" y="2726353"/>
            <a:ext cx="3933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 flipH="1">
            <a:off x="8294385" y="2702973"/>
            <a:ext cx="2846" cy="15274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472687" y="315267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Ryan Pingel</a:t>
            </a:r>
          </a:p>
          <a:p>
            <a:pPr algn="ctr"/>
            <a:r>
              <a:rPr lang="en-US" sz="900" dirty="0"/>
              <a:t>Policy and Planning Analyst</a:t>
            </a:r>
          </a:p>
        </p:txBody>
      </p:sp>
      <p:cxnSp>
        <p:nvCxnSpPr>
          <p:cNvPr id="78" name="Straight Connector 77"/>
          <p:cNvCxnSpPr>
            <a:cxnSpLocks/>
          </p:cNvCxnSpPr>
          <p:nvPr/>
        </p:nvCxnSpPr>
        <p:spPr>
          <a:xfrm>
            <a:off x="8312306" y="3520840"/>
            <a:ext cx="1603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501343" y="3240522"/>
            <a:ext cx="963299" cy="594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Human Research Protection Program</a:t>
            </a:r>
            <a:endParaRPr lang="en-US" sz="950" dirty="0"/>
          </a:p>
        </p:txBody>
      </p:sp>
      <p:sp>
        <p:nvSpPr>
          <p:cNvPr id="84" name="Rectangle 83"/>
          <p:cNvSpPr/>
          <p:nvPr/>
        </p:nvSpPr>
        <p:spPr>
          <a:xfrm>
            <a:off x="3500464" y="3911595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Stem Cell Research Oversight</a:t>
            </a:r>
            <a:endParaRPr lang="en-US" sz="950" dirty="0"/>
          </a:p>
        </p:txBody>
      </p:sp>
      <p:sp>
        <p:nvSpPr>
          <p:cNvPr id="85" name="Rectangle 84"/>
          <p:cNvSpPr/>
          <p:nvPr/>
        </p:nvSpPr>
        <p:spPr>
          <a:xfrm>
            <a:off x="2224886" y="4229602"/>
            <a:ext cx="1029953" cy="702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Janet Welter</a:t>
            </a:r>
          </a:p>
          <a:p>
            <a:pPr algn="ctr"/>
            <a:r>
              <a:rPr lang="en-US" sz="800" i="1" dirty="0"/>
              <a:t>RARC Veterinary Services</a:t>
            </a:r>
          </a:p>
          <a:p>
            <a:pPr algn="ctr"/>
            <a:r>
              <a:rPr lang="en-US" sz="800" dirty="0"/>
              <a:t>Chief Campus Veterinarian</a:t>
            </a:r>
          </a:p>
        </p:txBody>
      </p:sp>
      <p:cxnSp>
        <p:nvCxnSpPr>
          <p:cNvPr id="88" name="Straight Connector 87"/>
          <p:cNvCxnSpPr>
            <a:cxnSpLocks/>
          </p:cNvCxnSpPr>
          <p:nvPr/>
        </p:nvCxnSpPr>
        <p:spPr>
          <a:xfrm flipH="1">
            <a:off x="2033735" y="3073568"/>
            <a:ext cx="6733" cy="7197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83625" y="4112162"/>
            <a:ext cx="267309" cy="16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044531" y="3756849"/>
            <a:ext cx="1845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3494763" y="4491657"/>
            <a:ext cx="991872" cy="598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Research Animal Resources Compliance</a:t>
            </a:r>
            <a:endParaRPr lang="en-US" sz="950" dirty="0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3345463" y="3693299"/>
            <a:ext cx="0" cy="9608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3346673" y="4657794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>
            <a:off x="3345463" y="369329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cxnSpLocks/>
          </p:cNvCxnSpPr>
          <p:nvPr/>
        </p:nvCxnSpPr>
        <p:spPr>
          <a:xfrm>
            <a:off x="2033735" y="3756849"/>
            <a:ext cx="6733" cy="808652"/>
          </a:xfrm>
          <a:prstGeom prst="line">
            <a:avLst/>
          </a:prstGeom>
          <a:ln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040468" y="4565501"/>
            <a:ext cx="184595" cy="0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2700227" y="4028996"/>
            <a:ext cx="0" cy="1925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083625" y="4016852"/>
            <a:ext cx="5186" cy="1084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3346673" y="4229602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240162" y="4762119"/>
            <a:ext cx="266850" cy="714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cxnSpLocks/>
          </p:cNvCxnSpPr>
          <p:nvPr/>
        </p:nvCxnSpPr>
        <p:spPr>
          <a:xfrm flipH="1">
            <a:off x="2559312" y="819310"/>
            <a:ext cx="21640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cxnSpLocks/>
          </p:cNvCxnSpPr>
          <p:nvPr/>
        </p:nvCxnSpPr>
        <p:spPr>
          <a:xfrm flipV="1">
            <a:off x="3906014" y="832758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2559312" y="819310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cxnSpLocks/>
          </p:cNvCxnSpPr>
          <p:nvPr/>
        </p:nvCxnSpPr>
        <p:spPr>
          <a:xfrm flipV="1">
            <a:off x="7391400" y="832758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cxnSpLocks/>
          </p:cNvCxnSpPr>
          <p:nvPr/>
        </p:nvCxnSpPr>
        <p:spPr>
          <a:xfrm flipH="1">
            <a:off x="6695619" y="5791200"/>
            <a:ext cx="1820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7D548A97-3DC4-4000-ADF6-7131CE763CC5}"/>
              </a:ext>
            </a:extLst>
          </p:cNvPr>
          <p:cNvCxnSpPr>
            <a:cxnSpLocks/>
          </p:cNvCxnSpPr>
          <p:nvPr/>
        </p:nvCxnSpPr>
        <p:spPr>
          <a:xfrm>
            <a:off x="8299128" y="4204874"/>
            <a:ext cx="1603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791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3397</TotalTime>
  <Words>259</Words>
  <Application>Microsoft Office PowerPoint</Application>
  <PresentationFormat>Widescreen</PresentationFormat>
  <Paragraphs>93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BAER, EMILY R</dc:creator>
  <cp:lastModifiedBy>Caitlin Milnthorpe</cp:lastModifiedBy>
  <cp:revision>216</cp:revision>
  <cp:lastPrinted>2017-11-10T20:15:38Z</cp:lastPrinted>
  <dcterms:created xsi:type="dcterms:W3CDTF">2014-08-13T19:20:31Z</dcterms:created>
  <dcterms:modified xsi:type="dcterms:W3CDTF">2021-05-04T14:14:25Z</dcterms:modified>
</cp:coreProperties>
</file>