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108" d="100"/>
          <a:sy n="108" d="100"/>
        </p:scale>
        <p:origin x="13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2766" y="46145"/>
            <a:ext cx="738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and Graduate Education (OVCRGE)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7422" y="1257298"/>
            <a:ext cx="1293092" cy="692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Natasha </a:t>
            </a:r>
            <a:r>
              <a:rPr lang="en-US" sz="1100" b="1" dirty="0" err="1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Manager of Strategic Communications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1011579" y="637196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12/4/2020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34109" y="2397764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Administration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4359" y="2397764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OVCRGE</a:t>
            </a:r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45915" y="2402915"/>
            <a:ext cx="13774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Brian Fox</a:t>
            </a:r>
          </a:p>
          <a:p>
            <a:pPr algn="ctr"/>
            <a:r>
              <a:rPr lang="en-US" sz="900" i="1" dirty="0"/>
              <a:t>Research Policy and Integrity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51279" y="3265209"/>
            <a:ext cx="1817373" cy="2466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Aquatic Sciences Center </a:t>
            </a:r>
          </a:p>
          <a:p>
            <a:pPr algn="ctr"/>
            <a:r>
              <a:rPr lang="en-US" sz="900" dirty="0"/>
              <a:t>Arboretum</a:t>
            </a:r>
          </a:p>
          <a:p>
            <a:pPr lvl="0" algn="ctr"/>
            <a:r>
              <a:rPr lang="en-US" sz="900" dirty="0"/>
              <a:t>Biotechnology Center</a:t>
            </a:r>
          </a:p>
          <a:p>
            <a:pPr lvl="0" algn="ctr"/>
            <a:r>
              <a:rPr lang="en-US" sz="900" dirty="0" err="1"/>
              <a:t>Biotron</a:t>
            </a:r>
            <a:endParaRPr lang="en-US" sz="900" dirty="0"/>
          </a:p>
          <a:p>
            <a:pPr lvl="0" algn="ctr"/>
            <a:r>
              <a:rPr lang="en-US" sz="900" dirty="0"/>
              <a:t>Data Science Institute</a:t>
            </a:r>
          </a:p>
          <a:p>
            <a:pPr lvl="0" algn="ctr"/>
            <a:r>
              <a:rPr lang="en-US" sz="900" dirty="0"/>
              <a:t>Genomic Science Innovation</a:t>
            </a:r>
          </a:p>
          <a:p>
            <a:pPr lvl="0" algn="ctr"/>
            <a:r>
              <a:rPr lang="en-US" sz="900" dirty="0"/>
              <a:t>Institute on Aging</a:t>
            </a:r>
          </a:p>
          <a:p>
            <a:pPr lvl="0" algn="ctr"/>
            <a:r>
              <a:rPr lang="en-US" sz="900" dirty="0"/>
              <a:t>Molecular Virology</a:t>
            </a:r>
          </a:p>
          <a:p>
            <a:pPr lvl="0" algn="ctr"/>
            <a:r>
              <a:rPr lang="en-US" sz="900" dirty="0"/>
              <a:t>Primate Research Center</a:t>
            </a:r>
          </a:p>
          <a:p>
            <a:pPr lvl="0" algn="ctr"/>
            <a:r>
              <a:rPr lang="en-US" sz="900" dirty="0"/>
              <a:t>Physical Sciences Lab</a:t>
            </a:r>
          </a:p>
          <a:p>
            <a:pPr algn="ctr"/>
            <a:r>
              <a:rPr lang="en-US" sz="900" dirty="0"/>
              <a:t>Quantitative Cell Imaging</a:t>
            </a:r>
          </a:p>
          <a:p>
            <a:pPr lvl="0" algn="ctr"/>
            <a:r>
              <a:rPr lang="en-US" sz="900" dirty="0"/>
              <a:t>Space Science &amp; Engineering</a:t>
            </a:r>
          </a:p>
          <a:p>
            <a:pPr lvl="0" algn="ctr"/>
            <a:r>
              <a:rPr lang="en-US" sz="900" dirty="0" err="1"/>
              <a:t>Waisman</a:t>
            </a:r>
            <a:r>
              <a:rPr lang="en-US" sz="900" dirty="0"/>
              <a:t> Center</a:t>
            </a:r>
          </a:p>
          <a:p>
            <a:pPr lvl="0" algn="ctr"/>
            <a:r>
              <a:rPr lang="en-US" sz="900" dirty="0"/>
              <a:t>Wisconsin Energy Institute</a:t>
            </a:r>
          </a:p>
          <a:p>
            <a:pPr lvl="0" algn="ctr"/>
            <a:r>
              <a:rPr lang="en-US" sz="900" dirty="0"/>
              <a:t>Wisconsin Institute for Discovery</a:t>
            </a:r>
          </a:p>
          <a:p>
            <a:pPr lvl="0" algn="ctr"/>
            <a:r>
              <a:rPr lang="en-US" sz="900" dirty="0"/>
              <a:t>WIPAC (</a:t>
            </a:r>
            <a:r>
              <a:rPr lang="en-US" sz="900" dirty="0" err="1"/>
              <a:t>IceCube</a:t>
            </a:r>
            <a:r>
              <a:rPr lang="en-US" sz="900" dirty="0"/>
              <a:t>)</a:t>
            </a:r>
          </a:p>
          <a:p>
            <a:pPr lvl="0" algn="ctr"/>
            <a:r>
              <a:rPr lang="en-US" sz="900" dirty="0"/>
              <a:t>Stem Cell</a:t>
            </a:r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495333" y="5112861"/>
            <a:ext cx="1403541" cy="566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Amy Wendt </a:t>
            </a:r>
          </a:p>
          <a:p>
            <a:pPr algn="ctr"/>
            <a:r>
              <a:rPr lang="en-US" sz="900" i="1" dirty="0"/>
              <a:t>Physical Sciences</a:t>
            </a:r>
          </a:p>
          <a:p>
            <a:pPr algn="ctr"/>
            <a:r>
              <a:rPr lang="en-US" sz="900" dirty="0"/>
              <a:t>Interim Associate 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4799" y="3841193"/>
            <a:ext cx="1420394" cy="5486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schemeClr val="tx1"/>
                </a:solidFill>
              </a:rPr>
              <a:t>Cynthia </a:t>
            </a:r>
            <a:r>
              <a:rPr lang="en-US" sz="1100" b="1" dirty="0" err="1">
                <a:solidFill>
                  <a:schemeClr val="tx1"/>
                </a:solidFill>
              </a:rPr>
              <a:t>Czajkowski</a:t>
            </a:r>
            <a:endParaRPr lang="en-US" sz="1100" b="1" dirty="0">
              <a:solidFill>
                <a:schemeClr val="tx1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5333" y="3179415"/>
            <a:ext cx="1420393" cy="5774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Lonnie Berger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Social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96567" y="4498395"/>
            <a:ext cx="1420393" cy="524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Florence Hsia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313082" y="1261963"/>
            <a:ext cx="1125730" cy="6876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Tom </a:t>
            </a:r>
            <a:r>
              <a:rPr lang="en-US" sz="1100" b="1" dirty="0" err="1"/>
              <a:t>Demke</a:t>
            </a:r>
            <a:endParaRPr lang="en-US" sz="1100" b="1" dirty="0"/>
          </a:p>
          <a:p>
            <a:pPr algn="ctr"/>
            <a:r>
              <a:rPr lang="en-US" sz="900" i="1" dirty="0"/>
              <a:t>Export Control</a:t>
            </a:r>
          </a:p>
          <a:p>
            <a:pPr algn="ctr"/>
            <a:r>
              <a:rPr lang="en-US" sz="900" dirty="0"/>
              <a:t>Compliance Officer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844932" y="3162515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</a:t>
            </a:r>
          </a:p>
          <a:p>
            <a:pPr algn="ctr"/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856012" y="3908323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877631" y="4673073"/>
            <a:ext cx="132213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Russell </a:t>
            </a:r>
            <a:r>
              <a:rPr lang="en-US" sz="1100" b="1" dirty="0" err="1">
                <a:solidFill>
                  <a:prstClr val="black"/>
                </a:solidFill>
              </a:rPr>
              <a:t>Schwalbe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Accounting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877631" y="5437823"/>
            <a:ext cx="1322129" cy="619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Mark Wegener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Director of Computer Services</a:t>
            </a:r>
          </a:p>
        </p:txBody>
      </p:sp>
      <p:cxnSp>
        <p:nvCxnSpPr>
          <p:cNvPr id="71" name="Straight Connector 70"/>
          <p:cNvCxnSpPr>
            <a:cxnSpLocks/>
          </p:cNvCxnSpPr>
          <p:nvPr/>
        </p:nvCxnSpPr>
        <p:spPr>
          <a:xfrm flipH="1">
            <a:off x="337238" y="3064720"/>
            <a:ext cx="3434" cy="23314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114515"/>
            <a:ext cx="0" cy="279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cxnSpLocks/>
          </p:cNvCxnSpPr>
          <p:nvPr/>
        </p:nvCxnSpPr>
        <p:spPr>
          <a:xfrm>
            <a:off x="6695619" y="3074498"/>
            <a:ext cx="0" cy="27167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cxnSpLocks/>
            <a:stCxn id="46" idx="1"/>
          </p:cNvCxnSpPr>
          <p:nvPr/>
        </p:nvCxnSpPr>
        <p:spPr>
          <a:xfrm flipH="1" flipV="1">
            <a:off x="6722200" y="3489476"/>
            <a:ext cx="122732" cy="1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cxnSpLocks/>
            <a:stCxn id="47" idx="1"/>
          </p:cNvCxnSpPr>
          <p:nvPr/>
        </p:nvCxnSpPr>
        <p:spPr>
          <a:xfrm flipH="1" flipV="1">
            <a:off x="6708766" y="4233054"/>
            <a:ext cx="147246" cy="38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cxnSpLocks/>
          </p:cNvCxnSpPr>
          <p:nvPr/>
        </p:nvCxnSpPr>
        <p:spPr>
          <a:xfrm flipH="1">
            <a:off x="6708766" y="5023109"/>
            <a:ext cx="1688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844832" y="2364937"/>
            <a:ext cx="1481328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Kim Moreland</a:t>
            </a:r>
          </a:p>
          <a:p>
            <a:pPr algn="ctr"/>
            <a:r>
              <a:rPr lang="en-US" sz="900" i="1" dirty="0"/>
              <a:t>Research and Sponsored Programs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5647413" y="1177434"/>
            <a:ext cx="1" cy="9039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66937" y="2413013"/>
            <a:ext cx="1388354" cy="651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Nadine Connor</a:t>
            </a:r>
          </a:p>
          <a:p>
            <a:pPr algn="ctr"/>
            <a:r>
              <a:rPr lang="en-US" sz="900" i="1" dirty="0"/>
              <a:t>Research Policy and Compliance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14828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34295" y="482606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1706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83443" y="2114515"/>
            <a:ext cx="5519" cy="279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8925807" y="2114515"/>
            <a:ext cx="0" cy="2448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45016" y="480545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31908" y="5399048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561706" y="3054942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65715" y="3165723"/>
            <a:ext cx="1464285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Vacant</a:t>
            </a:r>
          </a:p>
          <a:p>
            <a:pPr algn="ctr"/>
            <a:r>
              <a:rPr lang="en-US" sz="900" dirty="0"/>
              <a:t>Associate Director,</a:t>
            </a:r>
          </a:p>
          <a:p>
            <a:pPr algn="ctr"/>
            <a:r>
              <a:rPr lang="en-US" sz="900" dirty="0"/>
              <a:t>Research Financial Services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0007866" y="3966510"/>
            <a:ext cx="1422134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Mark Sweet</a:t>
            </a:r>
          </a:p>
          <a:p>
            <a:pPr algn="ctr"/>
            <a:r>
              <a:rPr lang="en-US" sz="900" dirty="0"/>
              <a:t>Associate Director,</a:t>
            </a:r>
          </a:p>
          <a:p>
            <a:pPr algn="ctr"/>
            <a:r>
              <a:rPr lang="en-US" sz="900" dirty="0"/>
              <a:t>Grant &amp; Contract Services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8239" y="3039417"/>
            <a:ext cx="8297" cy="1265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55506" y="1127937"/>
            <a:ext cx="0" cy="1337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0658933" y="1315345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Lisa Martin</a:t>
            </a:r>
          </a:p>
          <a:p>
            <a:pPr algn="ctr"/>
            <a:r>
              <a:rPr lang="en-US" sz="900" dirty="0"/>
              <a:t>Associate Dean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0670806" y="2148084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err="1"/>
              <a:t>Parmesh</a:t>
            </a:r>
            <a:r>
              <a:rPr lang="en-US" sz="1100" b="1" dirty="0"/>
              <a:t> </a:t>
            </a:r>
            <a:r>
              <a:rPr lang="en-US" sz="1100" b="1" dirty="0" err="1"/>
              <a:t>Ramanathan</a:t>
            </a:r>
            <a:endParaRPr lang="en-US" sz="1100" b="1" dirty="0"/>
          </a:p>
          <a:p>
            <a:pPr algn="ctr"/>
            <a:r>
              <a:rPr lang="en-US" sz="900" dirty="0"/>
              <a:t>Associate Dean</a:t>
            </a:r>
          </a:p>
        </p:txBody>
      </p:sp>
      <p:cxnSp>
        <p:nvCxnSpPr>
          <p:cNvPr id="23" name="Straight Connector 22"/>
          <p:cNvCxnSpPr>
            <a:stCxn id="81" idx="1"/>
          </p:cNvCxnSpPr>
          <p:nvPr/>
        </p:nvCxnSpPr>
        <p:spPr>
          <a:xfrm flipH="1">
            <a:off x="10455506" y="1635385"/>
            <a:ext cx="2034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6" idx="1"/>
          </p:cNvCxnSpPr>
          <p:nvPr/>
        </p:nvCxnSpPr>
        <p:spPr>
          <a:xfrm flipH="1" flipV="1">
            <a:off x="10455506" y="2465529"/>
            <a:ext cx="215300" cy="2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200" b="1" dirty="0"/>
              <a:t>Steven A. Ackerman</a:t>
            </a:r>
          </a:p>
          <a:p>
            <a:pPr algn="ctr">
              <a:spcAft>
                <a:spcPts val="300"/>
              </a:spcAft>
            </a:pPr>
            <a:r>
              <a:rPr lang="en-US" sz="900" dirty="0"/>
              <a:t>Vice Chancellor for Research and Graduate Education</a:t>
            </a:r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448688" y="1251715"/>
            <a:ext cx="1069510" cy="691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Peggy Ziebarth</a:t>
            </a:r>
          </a:p>
          <a:p>
            <a:pPr algn="ctr"/>
            <a:r>
              <a:rPr lang="en-US" sz="900" dirty="0"/>
              <a:t>Assistant to the VCRGE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219947" y="3754247"/>
            <a:ext cx="1043907" cy="553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Lynn Haynes</a:t>
            </a:r>
          </a:p>
          <a:p>
            <a:pPr algn="ctr"/>
            <a:r>
              <a:rPr lang="en-US" sz="800" dirty="0"/>
              <a:t>Director of the Office of Research Compliance</a:t>
            </a:r>
          </a:p>
        </p:txBody>
      </p:sp>
      <p:sp>
        <p:nvSpPr>
          <p:cNvPr id="80" name="Rectangle 79"/>
          <p:cNvSpPr/>
          <p:nvPr/>
        </p:nvSpPr>
        <p:spPr>
          <a:xfrm>
            <a:off x="8466253" y="3868223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Kathleen Ruby</a:t>
            </a:r>
          </a:p>
          <a:p>
            <a:pPr algn="ctr"/>
            <a:r>
              <a:rPr lang="en-US" sz="900" dirty="0"/>
              <a:t>Assistant to the AVCs</a:t>
            </a:r>
          </a:p>
        </p:txBody>
      </p:sp>
      <p:cxnSp>
        <p:nvCxnSpPr>
          <p:cNvPr id="21" name="Straight Connector 20"/>
          <p:cNvCxnSpPr>
            <a:cxnSpLocks/>
            <a:stCxn id="29" idx="3"/>
          </p:cNvCxnSpPr>
          <p:nvPr/>
        </p:nvCxnSpPr>
        <p:spPr>
          <a:xfrm>
            <a:off x="7918941" y="2726353"/>
            <a:ext cx="3933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 flipH="1">
            <a:off x="8294385" y="2702973"/>
            <a:ext cx="2846" cy="15274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472687" y="315267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Ryan Pingel</a:t>
            </a:r>
          </a:p>
          <a:p>
            <a:pPr algn="ctr"/>
            <a:r>
              <a:rPr lang="en-US" sz="900" dirty="0"/>
              <a:t>Policy and Planning Analyst</a:t>
            </a:r>
          </a:p>
        </p:txBody>
      </p: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8312306" y="3520840"/>
            <a:ext cx="1603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232517" y="3187977"/>
            <a:ext cx="1022774" cy="4602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Lynn Haynes</a:t>
            </a:r>
          </a:p>
          <a:p>
            <a:pPr algn="ctr"/>
            <a:r>
              <a:rPr lang="en-US" sz="900" dirty="0"/>
              <a:t>Interim Director of IRBs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501795" y="3527039"/>
            <a:ext cx="963299" cy="594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Human Research Protection Program</a:t>
            </a:r>
            <a:endParaRPr lang="en-US" sz="950" dirty="0"/>
          </a:p>
        </p:txBody>
      </p:sp>
      <p:sp>
        <p:nvSpPr>
          <p:cNvPr id="84" name="Rectangle 83"/>
          <p:cNvSpPr/>
          <p:nvPr/>
        </p:nvSpPr>
        <p:spPr>
          <a:xfrm>
            <a:off x="3500916" y="4198112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Stem Cell Research Oversight</a:t>
            </a:r>
            <a:endParaRPr lang="en-US" sz="950" dirty="0"/>
          </a:p>
        </p:txBody>
      </p:sp>
      <p:sp>
        <p:nvSpPr>
          <p:cNvPr id="85" name="Rectangle 84"/>
          <p:cNvSpPr/>
          <p:nvPr/>
        </p:nvSpPr>
        <p:spPr>
          <a:xfrm>
            <a:off x="2225338" y="4516119"/>
            <a:ext cx="1029953" cy="702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Janet Welter</a:t>
            </a:r>
          </a:p>
          <a:p>
            <a:pPr algn="ctr"/>
            <a:r>
              <a:rPr lang="en-US" sz="800" i="1" dirty="0"/>
              <a:t>RARC Veterinary Services</a:t>
            </a:r>
          </a:p>
          <a:p>
            <a:pPr algn="ctr"/>
            <a:r>
              <a:rPr lang="en-US" sz="800" dirty="0"/>
              <a:t>Chief Campus Veterinarian</a:t>
            </a:r>
          </a:p>
        </p:txBody>
      </p:sp>
      <p:cxnSp>
        <p:nvCxnSpPr>
          <p:cNvPr id="88" name="Straight Connector 87"/>
          <p:cNvCxnSpPr/>
          <p:nvPr/>
        </p:nvCxnSpPr>
        <p:spPr>
          <a:xfrm>
            <a:off x="2040468" y="3073568"/>
            <a:ext cx="276" cy="10512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84077" y="4398679"/>
            <a:ext cx="267309" cy="16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040468" y="3500338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042406" y="3979816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495215" y="4778174"/>
            <a:ext cx="991872" cy="598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Research Animal Resources Compliance</a:t>
            </a:r>
            <a:endParaRPr lang="en-US" sz="950" dirty="0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3345915" y="3979816"/>
            <a:ext cx="0" cy="9608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3347125" y="494431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3345915" y="397981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2040468" y="4084361"/>
            <a:ext cx="0" cy="847434"/>
          </a:xfrm>
          <a:prstGeom prst="line">
            <a:avLst/>
          </a:prstGeom>
          <a:ln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042406" y="4940643"/>
            <a:ext cx="184595" cy="0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2700679" y="4315513"/>
            <a:ext cx="0" cy="1925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084077" y="4303369"/>
            <a:ext cx="5186" cy="1084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3347125" y="451611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240614" y="5048636"/>
            <a:ext cx="266850" cy="714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cxnSpLocks/>
          </p:cNvCxnSpPr>
          <p:nvPr/>
        </p:nvCxnSpPr>
        <p:spPr>
          <a:xfrm flipH="1">
            <a:off x="2559312" y="819310"/>
            <a:ext cx="21640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722200" y="1264119"/>
            <a:ext cx="1347050" cy="679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PVL 100740</a:t>
            </a:r>
          </a:p>
          <a:p>
            <a:pPr algn="ctr"/>
            <a:r>
              <a:rPr lang="en-US" sz="900" i="1" dirty="0"/>
              <a:t>Industry Sponsored Research</a:t>
            </a:r>
          </a:p>
          <a:p>
            <a:pPr algn="ctr"/>
            <a:r>
              <a:rPr lang="en-US" sz="900" dirty="0"/>
              <a:t>Assistant Vice Chancellor</a:t>
            </a:r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391400" y="846779"/>
            <a:ext cx="0" cy="4151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cxnSpLocks/>
          </p:cNvCxnSpPr>
          <p:nvPr/>
        </p:nvCxnSpPr>
        <p:spPr>
          <a:xfrm flipV="1">
            <a:off x="3906014" y="832758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2559312" y="819310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cxnSpLocks/>
          </p:cNvCxnSpPr>
          <p:nvPr/>
        </p:nvCxnSpPr>
        <p:spPr>
          <a:xfrm flipV="1">
            <a:off x="8860273" y="846779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cxnSpLocks/>
          </p:cNvCxnSpPr>
          <p:nvPr/>
        </p:nvCxnSpPr>
        <p:spPr>
          <a:xfrm flipH="1">
            <a:off x="6695619" y="5791200"/>
            <a:ext cx="182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D548A97-3DC4-4000-ADF6-7131CE763CC5}"/>
              </a:ext>
            </a:extLst>
          </p:cNvPr>
          <p:cNvCxnSpPr>
            <a:cxnSpLocks/>
          </p:cNvCxnSpPr>
          <p:nvPr/>
        </p:nvCxnSpPr>
        <p:spPr>
          <a:xfrm>
            <a:off x="8299128" y="4204874"/>
            <a:ext cx="1603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3388</TotalTime>
  <Words>274</Words>
  <Application>Microsoft Office PowerPoint</Application>
  <PresentationFormat>Widescreen</PresentationFormat>
  <Paragraphs>99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Caitlin Milnthorpe</cp:lastModifiedBy>
  <cp:revision>207</cp:revision>
  <cp:lastPrinted>2017-11-10T20:15:38Z</cp:lastPrinted>
  <dcterms:created xsi:type="dcterms:W3CDTF">2014-08-13T19:20:31Z</dcterms:created>
  <dcterms:modified xsi:type="dcterms:W3CDTF">2020-12-04T20:06:03Z</dcterms:modified>
</cp:coreProperties>
</file>