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Untitled Section" id="{A2C86792-19FB-430F-8E89-BA87A29C157C}">
          <p14:sldIdLst/>
        </p14:section>
        <p14:section name="Untitled Section" id="{E8FFB46E-9A33-4468-A454-4ED29615C602}">
          <p14:sldIdLst/>
        </p14:section>
        <p14:section name="Untitled Section" id="{CA951CE8-68EF-45AF-A513-E394D8194276}">
          <p14:sldIdLst/>
        </p14:section>
        <p14:section name="Untitled Section" id="{8CD93EDE-224B-47C4-983D-2DA6FF757FCB}">
          <p14:sldIdLst>
            <p14:sldId id="25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5102" autoAdjust="0"/>
    <p:restoredTop sz="94660"/>
  </p:normalViewPr>
  <p:slideViewPr>
    <p:cSldViewPr>
      <p:cViewPr varScale="1">
        <p:scale>
          <a:sx n="108" d="100"/>
          <a:sy n="108" d="100"/>
        </p:scale>
        <p:origin x="1356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628" cy="465774"/>
          </a:xfrm>
          <a:prstGeom prst="rect">
            <a:avLst/>
          </a:prstGeom>
        </p:spPr>
        <p:txBody>
          <a:bodyPr vert="horz" lIns="91494" tIns="45748" rIns="91494" bIns="4574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1184" y="0"/>
            <a:ext cx="3037628" cy="465774"/>
          </a:xfrm>
          <a:prstGeom prst="rect">
            <a:avLst/>
          </a:prstGeom>
        </p:spPr>
        <p:txBody>
          <a:bodyPr vert="horz" lIns="91494" tIns="45748" rIns="91494" bIns="45748" rtlCol="0"/>
          <a:lstStyle>
            <a:lvl1pPr algn="r">
              <a:defRPr sz="1200"/>
            </a:lvl1pPr>
          </a:lstStyle>
          <a:p>
            <a:fld id="{393CC534-DE8D-4358-8387-F250F478FEA9}" type="datetimeFigureOut">
              <a:rPr lang="en-US" smtClean="0"/>
              <a:t>9/3/2020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5963" y="1162050"/>
            <a:ext cx="5578475" cy="31384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94" tIns="45748" rIns="91494" bIns="45748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360" y="4473339"/>
            <a:ext cx="5607684" cy="3661014"/>
          </a:xfrm>
          <a:prstGeom prst="rect">
            <a:avLst/>
          </a:prstGeom>
        </p:spPr>
        <p:txBody>
          <a:bodyPr vert="horz" lIns="91494" tIns="45748" rIns="91494" bIns="45748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30629"/>
            <a:ext cx="3037628" cy="465773"/>
          </a:xfrm>
          <a:prstGeom prst="rect">
            <a:avLst/>
          </a:prstGeom>
        </p:spPr>
        <p:txBody>
          <a:bodyPr vert="horz" lIns="91494" tIns="45748" rIns="91494" bIns="4574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1184" y="8830629"/>
            <a:ext cx="3037628" cy="465773"/>
          </a:xfrm>
          <a:prstGeom prst="rect">
            <a:avLst/>
          </a:prstGeom>
        </p:spPr>
        <p:txBody>
          <a:bodyPr vert="horz" lIns="91494" tIns="45748" rIns="91494" bIns="45748" rtlCol="0" anchor="b"/>
          <a:lstStyle>
            <a:lvl1pPr algn="r">
              <a:defRPr sz="1200"/>
            </a:lvl1pPr>
          </a:lstStyle>
          <a:p>
            <a:fld id="{172D6D84-DBDF-40E1-B0DC-FEBBF0E481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60145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2D6D84-DBDF-40E1-B0DC-FEBBF0E4817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5108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63153-FC1D-43F8-B6D1-FA21604735B8}" type="datetimeFigureOut">
              <a:rPr lang="en-US" smtClean="0"/>
              <a:t>9/3/2020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20D6F-06F8-45DA-83C2-AB45D4AB2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09874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63153-FC1D-43F8-B6D1-FA21604735B8}" type="datetimeFigureOut">
              <a:rPr lang="en-US" smtClean="0"/>
              <a:t>9/3/2020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20D6F-06F8-45DA-83C2-AB45D4AB2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7811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63153-FC1D-43F8-B6D1-FA21604735B8}" type="datetimeFigureOut">
              <a:rPr lang="en-US" smtClean="0"/>
              <a:t>9/3/2020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20D6F-06F8-45DA-83C2-AB45D4AB2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84762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63153-FC1D-43F8-B6D1-FA21604735B8}" type="datetimeFigureOut">
              <a:rPr lang="en-US" smtClean="0"/>
              <a:t>9/3/2020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20D6F-06F8-45DA-83C2-AB45D4AB2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7462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63153-FC1D-43F8-B6D1-FA21604735B8}" type="datetimeFigureOut">
              <a:rPr lang="en-US" smtClean="0"/>
              <a:t>9/3/2020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20D6F-06F8-45DA-83C2-AB45D4AB2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8563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63153-FC1D-43F8-B6D1-FA21604735B8}" type="datetimeFigureOut">
              <a:rPr lang="en-US" smtClean="0"/>
              <a:t>9/3/2020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20D6F-06F8-45DA-83C2-AB45D4AB2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4830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63153-FC1D-43F8-B6D1-FA21604735B8}" type="datetimeFigureOut">
              <a:rPr lang="en-US" smtClean="0"/>
              <a:t>9/3/2020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20D6F-06F8-45DA-83C2-AB45D4AB2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26909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63153-FC1D-43F8-B6D1-FA21604735B8}" type="datetimeFigureOut">
              <a:rPr lang="en-US" smtClean="0"/>
              <a:t>9/3/2020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20D6F-06F8-45DA-83C2-AB45D4AB2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50737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63153-FC1D-43F8-B6D1-FA21604735B8}" type="datetimeFigureOut">
              <a:rPr lang="en-US" smtClean="0"/>
              <a:t>9/3/2020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20D6F-06F8-45DA-83C2-AB45D4AB2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26344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63153-FC1D-43F8-B6D1-FA21604735B8}" type="datetimeFigureOut">
              <a:rPr lang="en-US" smtClean="0"/>
              <a:t>9/3/2020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20D6F-06F8-45DA-83C2-AB45D4AB2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43562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63153-FC1D-43F8-B6D1-FA21604735B8}" type="datetimeFigureOut">
              <a:rPr lang="en-US" smtClean="0"/>
              <a:t>9/3/2020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20D6F-06F8-45DA-83C2-AB45D4AB2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4192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E63153-FC1D-43F8-B6D1-FA21604735B8}" type="datetimeFigureOut">
              <a:rPr lang="en-US" smtClean="0"/>
              <a:t>9/3/2020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B20D6F-06F8-45DA-83C2-AB45D4AB2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3042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132766" y="46145"/>
            <a:ext cx="738020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/>
              <a:t>Office of the Vice Chancellor for Research and Graduate Education (OVCRGE)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907422" y="1257298"/>
            <a:ext cx="1293092" cy="69231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/>
              <a:t>Natasha </a:t>
            </a:r>
            <a:r>
              <a:rPr lang="en-US" sz="1100" b="1" dirty="0" err="1"/>
              <a:t>Kassulke</a:t>
            </a:r>
            <a:endParaRPr lang="en-US" sz="1100" b="1" dirty="0"/>
          </a:p>
          <a:p>
            <a:pPr algn="ctr"/>
            <a:r>
              <a:rPr lang="en-US" sz="900" dirty="0"/>
              <a:t>Manager of Strategic Communications</a:t>
            </a:r>
          </a:p>
        </p:txBody>
      </p:sp>
      <p:sp>
        <p:nvSpPr>
          <p:cNvPr id="126" name="TextBox 125"/>
          <p:cNvSpPr txBox="1"/>
          <p:nvPr/>
        </p:nvSpPr>
        <p:spPr>
          <a:xfrm>
            <a:off x="11011579" y="6371966"/>
            <a:ext cx="82247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9/3/2020</a:t>
            </a:r>
          </a:p>
        </p:txBody>
      </p:sp>
      <p:cxnSp>
        <p:nvCxnSpPr>
          <p:cNvPr id="27" name="Straight Connector 26"/>
          <p:cNvCxnSpPr/>
          <p:nvPr/>
        </p:nvCxnSpPr>
        <p:spPr>
          <a:xfrm flipH="1" flipV="1">
            <a:off x="959452" y="2095842"/>
            <a:ext cx="7966355" cy="18673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9" name="Rectangle 28"/>
          <p:cNvSpPr/>
          <p:nvPr/>
        </p:nvSpPr>
        <p:spPr>
          <a:xfrm>
            <a:off x="6434109" y="2397764"/>
            <a:ext cx="1484832" cy="65717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/>
              <a:t>Petra Schroeder</a:t>
            </a:r>
          </a:p>
          <a:p>
            <a:pPr algn="ctr"/>
            <a:r>
              <a:rPr lang="en-US" sz="900" i="1" dirty="0"/>
              <a:t>Administration</a:t>
            </a:r>
          </a:p>
          <a:p>
            <a:pPr algn="ctr"/>
            <a:r>
              <a:rPr lang="en-US" sz="900" dirty="0"/>
              <a:t>Associate Vice Chancellor</a:t>
            </a:r>
          </a:p>
        </p:txBody>
      </p:sp>
      <p:sp>
        <p:nvSpPr>
          <p:cNvPr id="30" name="Rectangle 29"/>
          <p:cNvSpPr/>
          <p:nvPr/>
        </p:nvSpPr>
        <p:spPr>
          <a:xfrm>
            <a:off x="4904359" y="2397764"/>
            <a:ext cx="1314695" cy="65717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/>
              <a:t>OVCRGE</a:t>
            </a:r>
          </a:p>
          <a:p>
            <a:pPr algn="ctr"/>
            <a:r>
              <a:rPr lang="en-US" sz="1100" b="1" dirty="0"/>
              <a:t>Research Centers</a:t>
            </a:r>
          </a:p>
        </p:txBody>
      </p:sp>
      <p:sp>
        <p:nvSpPr>
          <p:cNvPr id="31" name="Rectangle 30"/>
          <p:cNvSpPr/>
          <p:nvPr/>
        </p:nvSpPr>
        <p:spPr>
          <a:xfrm>
            <a:off x="282311" y="2397764"/>
            <a:ext cx="1357561" cy="65717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/>
              <a:t>Divisional Associate Vice Chancellors for Research</a:t>
            </a:r>
          </a:p>
        </p:txBody>
      </p:sp>
      <p:sp>
        <p:nvSpPr>
          <p:cNvPr id="33" name="Rectangle 32"/>
          <p:cNvSpPr/>
          <p:nvPr/>
        </p:nvSpPr>
        <p:spPr>
          <a:xfrm>
            <a:off x="3345915" y="2402915"/>
            <a:ext cx="1377432" cy="65717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/>
              <a:t>Brian Fox</a:t>
            </a:r>
          </a:p>
          <a:p>
            <a:pPr algn="ctr"/>
            <a:r>
              <a:rPr lang="en-US" sz="900" i="1" dirty="0"/>
              <a:t>Research Policy and Integrity</a:t>
            </a:r>
          </a:p>
          <a:p>
            <a:pPr algn="ctr"/>
            <a:r>
              <a:rPr lang="en-US" sz="900" dirty="0"/>
              <a:t>Associate Vice Chancellor</a:t>
            </a:r>
          </a:p>
        </p:txBody>
      </p:sp>
      <p:sp>
        <p:nvSpPr>
          <p:cNvPr id="34" name="Rectangle 33"/>
          <p:cNvSpPr/>
          <p:nvPr/>
        </p:nvSpPr>
        <p:spPr>
          <a:xfrm>
            <a:off x="4651279" y="3265209"/>
            <a:ext cx="1817373" cy="246637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900" dirty="0"/>
          </a:p>
          <a:p>
            <a:pPr algn="ctr"/>
            <a:r>
              <a:rPr lang="en-US" sz="900" dirty="0"/>
              <a:t>Aquatic Sciences Center </a:t>
            </a:r>
          </a:p>
          <a:p>
            <a:pPr algn="ctr"/>
            <a:r>
              <a:rPr lang="en-US" sz="900" dirty="0"/>
              <a:t>Arboretum</a:t>
            </a:r>
          </a:p>
          <a:p>
            <a:pPr lvl="0" algn="ctr"/>
            <a:r>
              <a:rPr lang="en-US" sz="900" dirty="0"/>
              <a:t>Biotechnology Center</a:t>
            </a:r>
          </a:p>
          <a:p>
            <a:pPr lvl="0" algn="ctr"/>
            <a:r>
              <a:rPr lang="en-US" sz="900" dirty="0" err="1"/>
              <a:t>Biotron</a:t>
            </a:r>
            <a:endParaRPr lang="en-US" sz="900" dirty="0"/>
          </a:p>
          <a:p>
            <a:pPr lvl="0" algn="ctr"/>
            <a:r>
              <a:rPr lang="en-US" sz="900" dirty="0"/>
              <a:t>Data Science Institute</a:t>
            </a:r>
          </a:p>
          <a:p>
            <a:pPr lvl="0" algn="ctr"/>
            <a:r>
              <a:rPr lang="en-US" sz="900" dirty="0"/>
              <a:t>Genomic Science Innovation</a:t>
            </a:r>
          </a:p>
          <a:p>
            <a:pPr lvl="0" algn="ctr"/>
            <a:r>
              <a:rPr lang="en-US" sz="900" dirty="0"/>
              <a:t>Institute on Aging</a:t>
            </a:r>
          </a:p>
          <a:p>
            <a:pPr lvl="0" algn="ctr"/>
            <a:r>
              <a:rPr lang="en-US" sz="900" dirty="0"/>
              <a:t>Molecular Virology</a:t>
            </a:r>
          </a:p>
          <a:p>
            <a:pPr lvl="0" algn="ctr"/>
            <a:r>
              <a:rPr lang="en-US" sz="900" dirty="0"/>
              <a:t>Primate Research Center</a:t>
            </a:r>
          </a:p>
          <a:p>
            <a:pPr lvl="0" algn="ctr"/>
            <a:r>
              <a:rPr lang="en-US" sz="900" dirty="0"/>
              <a:t>Physical Sciences Lab</a:t>
            </a:r>
          </a:p>
          <a:p>
            <a:pPr algn="ctr"/>
            <a:r>
              <a:rPr lang="en-US" sz="900" dirty="0"/>
              <a:t>Quantitative Cell Imaging</a:t>
            </a:r>
          </a:p>
          <a:p>
            <a:pPr lvl="0" algn="ctr"/>
            <a:r>
              <a:rPr lang="en-US" sz="900" dirty="0"/>
              <a:t>Space Science &amp; Engineering</a:t>
            </a:r>
          </a:p>
          <a:p>
            <a:pPr lvl="0" algn="ctr"/>
            <a:r>
              <a:rPr lang="en-US" sz="900" dirty="0" err="1"/>
              <a:t>Waisman</a:t>
            </a:r>
            <a:r>
              <a:rPr lang="en-US" sz="900" dirty="0"/>
              <a:t> Center</a:t>
            </a:r>
          </a:p>
          <a:p>
            <a:pPr lvl="0" algn="ctr"/>
            <a:r>
              <a:rPr lang="en-US" sz="900" dirty="0"/>
              <a:t>Wisconsin Energy Institute</a:t>
            </a:r>
          </a:p>
          <a:p>
            <a:pPr lvl="0" algn="ctr"/>
            <a:r>
              <a:rPr lang="en-US" sz="900" dirty="0"/>
              <a:t>Wisconsin Institute for Discovery</a:t>
            </a:r>
          </a:p>
          <a:p>
            <a:pPr lvl="0" algn="ctr"/>
            <a:r>
              <a:rPr lang="en-US" sz="900" dirty="0"/>
              <a:t>WIPAC (</a:t>
            </a:r>
            <a:r>
              <a:rPr lang="en-US" sz="900" dirty="0" err="1"/>
              <a:t>IceCube</a:t>
            </a:r>
            <a:r>
              <a:rPr lang="en-US" sz="900" dirty="0"/>
              <a:t>)</a:t>
            </a:r>
          </a:p>
          <a:p>
            <a:pPr lvl="0" algn="ctr"/>
            <a:r>
              <a:rPr lang="en-US" sz="900" dirty="0"/>
              <a:t>Stem Cell</a:t>
            </a:r>
          </a:p>
          <a:p>
            <a:pPr algn="ctr"/>
            <a:endParaRPr lang="en-US" sz="900" dirty="0"/>
          </a:p>
        </p:txBody>
      </p:sp>
      <p:sp>
        <p:nvSpPr>
          <p:cNvPr id="38" name="Rectangle 37"/>
          <p:cNvSpPr/>
          <p:nvPr/>
        </p:nvSpPr>
        <p:spPr>
          <a:xfrm>
            <a:off x="495333" y="5112861"/>
            <a:ext cx="1403541" cy="56654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/>
              <a:t>Amy Wendt </a:t>
            </a:r>
          </a:p>
          <a:p>
            <a:pPr algn="ctr"/>
            <a:r>
              <a:rPr lang="en-US" sz="900" i="1" dirty="0"/>
              <a:t>Physical Sciences</a:t>
            </a:r>
          </a:p>
          <a:p>
            <a:pPr algn="ctr"/>
            <a:r>
              <a:rPr lang="en-US" sz="900" dirty="0"/>
              <a:t>Interim Associate Vice Chancellor</a:t>
            </a:r>
          </a:p>
        </p:txBody>
      </p:sp>
      <p:sp>
        <p:nvSpPr>
          <p:cNvPr id="39" name="Rectangle 38"/>
          <p:cNvSpPr/>
          <p:nvPr/>
        </p:nvSpPr>
        <p:spPr>
          <a:xfrm>
            <a:off x="484799" y="3841193"/>
            <a:ext cx="1420394" cy="548640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en-US" sz="1100" b="1" dirty="0">
                <a:solidFill>
                  <a:schemeClr val="tx1"/>
                </a:solidFill>
              </a:rPr>
              <a:t>Cynthia </a:t>
            </a:r>
            <a:r>
              <a:rPr lang="en-US" sz="1100" b="1" dirty="0" err="1">
                <a:solidFill>
                  <a:schemeClr val="tx1"/>
                </a:solidFill>
              </a:rPr>
              <a:t>Czajkowski</a:t>
            </a:r>
            <a:endParaRPr lang="en-US" sz="1100" b="1" dirty="0">
              <a:solidFill>
                <a:schemeClr val="tx1"/>
              </a:solidFill>
            </a:endParaRPr>
          </a:p>
          <a:p>
            <a:pPr lvl="0" algn="ctr"/>
            <a:r>
              <a:rPr lang="en-US" sz="900" i="1" dirty="0">
                <a:solidFill>
                  <a:prstClr val="black"/>
                </a:solidFill>
              </a:rPr>
              <a:t>Biological Sciences</a:t>
            </a:r>
          </a:p>
          <a:p>
            <a:pPr lvl="0" algn="ctr"/>
            <a:r>
              <a:rPr lang="en-US" sz="900" dirty="0">
                <a:solidFill>
                  <a:prstClr val="black"/>
                </a:solidFill>
              </a:rPr>
              <a:t>Associate Vice Chancellor</a:t>
            </a:r>
            <a:endParaRPr lang="en-US" sz="900" dirty="0">
              <a:solidFill>
                <a:srgbClr val="FF0000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495333" y="3179415"/>
            <a:ext cx="1420393" cy="57743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en-US" sz="1100" b="1" dirty="0">
                <a:solidFill>
                  <a:prstClr val="black"/>
                </a:solidFill>
              </a:rPr>
              <a:t>Lonnie Berger</a:t>
            </a:r>
          </a:p>
          <a:p>
            <a:pPr lvl="0" algn="ctr"/>
            <a:r>
              <a:rPr lang="en-US" sz="900" i="1" dirty="0">
                <a:solidFill>
                  <a:prstClr val="black"/>
                </a:solidFill>
              </a:rPr>
              <a:t>Social Sciences</a:t>
            </a:r>
          </a:p>
          <a:p>
            <a:pPr lvl="0" algn="ctr"/>
            <a:r>
              <a:rPr lang="en-US" sz="900" dirty="0">
                <a:solidFill>
                  <a:prstClr val="black"/>
                </a:solidFill>
              </a:rPr>
              <a:t>Associate Vice Chancellor</a:t>
            </a:r>
          </a:p>
        </p:txBody>
      </p:sp>
      <p:sp>
        <p:nvSpPr>
          <p:cNvPr id="41" name="Rectangle 40"/>
          <p:cNvSpPr/>
          <p:nvPr/>
        </p:nvSpPr>
        <p:spPr>
          <a:xfrm>
            <a:off x="496567" y="4498395"/>
            <a:ext cx="1420393" cy="52471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en-US" sz="1100" b="1" dirty="0">
                <a:solidFill>
                  <a:prstClr val="black"/>
                </a:solidFill>
              </a:rPr>
              <a:t>Florence Hsia</a:t>
            </a:r>
          </a:p>
          <a:p>
            <a:pPr lvl="0" algn="ctr"/>
            <a:r>
              <a:rPr lang="en-US" sz="900" i="1" dirty="0">
                <a:solidFill>
                  <a:prstClr val="black"/>
                </a:solidFill>
              </a:rPr>
              <a:t>Arts and Humanities</a:t>
            </a:r>
          </a:p>
          <a:p>
            <a:pPr lvl="0" algn="ctr"/>
            <a:r>
              <a:rPr lang="en-US" sz="900" dirty="0">
                <a:solidFill>
                  <a:prstClr val="black"/>
                </a:solidFill>
              </a:rPr>
              <a:t>Associate Vice Chancellor</a:t>
            </a:r>
          </a:p>
        </p:txBody>
      </p:sp>
      <p:sp>
        <p:nvSpPr>
          <p:cNvPr id="42" name="Rectangle 41"/>
          <p:cNvSpPr/>
          <p:nvPr/>
        </p:nvSpPr>
        <p:spPr>
          <a:xfrm>
            <a:off x="8313082" y="1261963"/>
            <a:ext cx="1125730" cy="68765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/>
              <a:t>Tom </a:t>
            </a:r>
            <a:r>
              <a:rPr lang="en-US" sz="1100" b="1" dirty="0" err="1"/>
              <a:t>Demke</a:t>
            </a:r>
            <a:endParaRPr lang="en-US" sz="1100" b="1" dirty="0"/>
          </a:p>
          <a:p>
            <a:pPr algn="ctr"/>
            <a:r>
              <a:rPr lang="en-US" sz="900" i="1" dirty="0"/>
              <a:t>Export Control</a:t>
            </a:r>
          </a:p>
          <a:p>
            <a:pPr algn="ctr"/>
            <a:r>
              <a:rPr lang="en-US" sz="900" dirty="0"/>
              <a:t>Compliance Officer</a:t>
            </a:r>
          </a:p>
        </p:txBody>
      </p:sp>
      <p:sp>
        <p:nvSpPr>
          <p:cNvPr id="46" name="Rectangle 45"/>
          <p:cNvSpPr/>
          <p:nvPr/>
        </p:nvSpPr>
        <p:spPr>
          <a:xfrm>
            <a:off x="6844932" y="3162515"/>
            <a:ext cx="1329567" cy="65717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/>
              <a:t>Julie </a:t>
            </a:r>
            <a:r>
              <a:rPr lang="en-US" sz="1100" b="1" dirty="0" err="1"/>
              <a:t>Karpelenia</a:t>
            </a:r>
            <a:endParaRPr lang="en-US" sz="1100" b="1" dirty="0"/>
          </a:p>
          <a:p>
            <a:pPr algn="ctr"/>
            <a:r>
              <a:rPr lang="en-US" sz="900" i="1" dirty="0"/>
              <a:t>Human Resources</a:t>
            </a:r>
          </a:p>
          <a:p>
            <a:pPr algn="ctr"/>
            <a:r>
              <a:rPr lang="en-US" sz="900" dirty="0"/>
              <a:t>Assistant Vice Chancellor</a:t>
            </a:r>
          </a:p>
        </p:txBody>
      </p:sp>
      <p:sp>
        <p:nvSpPr>
          <p:cNvPr id="47" name="Rectangle 46"/>
          <p:cNvSpPr/>
          <p:nvPr/>
        </p:nvSpPr>
        <p:spPr>
          <a:xfrm>
            <a:off x="6856012" y="3908323"/>
            <a:ext cx="1329567" cy="65717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en-US" sz="1100" b="1" dirty="0">
                <a:solidFill>
                  <a:prstClr val="black"/>
                </a:solidFill>
              </a:rPr>
              <a:t>Nick Novak</a:t>
            </a:r>
          </a:p>
          <a:p>
            <a:pPr lvl="0" algn="ctr"/>
            <a:r>
              <a:rPr lang="en-US" sz="900" i="1" dirty="0">
                <a:solidFill>
                  <a:prstClr val="black"/>
                </a:solidFill>
              </a:rPr>
              <a:t>Research Services</a:t>
            </a:r>
          </a:p>
          <a:p>
            <a:pPr lvl="0" algn="ctr"/>
            <a:r>
              <a:rPr lang="en-US" sz="900" dirty="0">
                <a:solidFill>
                  <a:prstClr val="black"/>
                </a:solidFill>
              </a:rPr>
              <a:t>Assistant Vice Chancellor</a:t>
            </a:r>
          </a:p>
        </p:txBody>
      </p:sp>
      <p:sp>
        <p:nvSpPr>
          <p:cNvPr id="48" name="Rectangle 47"/>
          <p:cNvSpPr/>
          <p:nvPr/>
        </p:nvSpPr>
        <p:spPr>
          <a:xfrm>
            <a:off x="6877631" y="4673073"/>
            <a:ext cx="1322131" cy="65717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en-US" sz="1100" b="1" dirty="0">
                <a:solidFill>
                  <a:prstClr val="black"/>
                </a:solidFill>
              </a:rPr>
              <a:t>Russell </a:t>
            </a:r>
            <a:r>
              <a:rPr lang="en-US" sz="1100" b="1" dirty="0" err="1">
                <a:solidFill>
                  <a:prstClr val="black"/>
                </a:solidFill>
              </a:rPr>
              <a:t>Schwalbe</a:t>
            </a:r>
            <a:endParaRPr lang="en-US" sz="1100" b="1" dirty="0">
              <a:solidFill>
                <a:prstClr val="black"/>
              </a:solidFill>
            </a:endParaRPr>
          </a:p>
          <a:p>
            <a:pPr lvl="0" algn="ctr"/>
            <a:r>
              <a:rPr lang="en-US" sz="900" i="1" dirty="0">
                <a:solidFill>
                  <a:prstClr val="black"/>
                </a:solidFill>
              </a:rPr>
              <a:t>Accounting</a:t>
            </a:r>
          </a:p>
          <a:p>
            <a:pPr lvl="0" algn="ctr"/>
            <a:r>
              <a:rPr lang="en-US" sz="900" dirty="0">
                <a:solidFill>
                  <a:prstClr val="black"/>
                </a:solidFill>
              </a:rPr>
              <a:t>Assistant Vice Chancellor</a:t>
            </a:r>
          </a:p>
        </p:txBody>
      </p:sp>
      <p:sp>
        <p:nvSpPr>
          <p:cNvPr id="49" name="Rectangle 48"/>
          <p:cNvSpPr/>
          <p:nvPr/>
        </p:nvSpPr>
        <p:spPr>
          <a:xfrm>
            <a:off x="6877631" y="5437823"/>
            <a:ext cx="1322129" cy="61919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en-US" sz="1100" b="1" dirty="0">
                <a:solidFill>
                  <a:prstClr val="black"/>
                </a:solidFill>
              </a:rPr>
              <a:t>Mark Wegener</a:t>
            </a:r>
          </a:p>
          <a:p>
            <a:pPr lvl="0" algn="ctr"/>
            <a:r>
              <a:rPr lang="en-US" sz="900" i="1" dirty="0">
                <a:solidFill>
                  <a:prstClr val="black"/>
                </a:solidFill>
              </a:rPr>
              <a:t>Information Technology</a:t>
            </a:r>
          </a:p>
          <a:p>
            <a:pPr lvl="0" algn="ctr"/>
            <a:r>
              <a:rPr lang="en-US" sz="900" dirty="0">
                <a:solidFill>
                  <a:prstClr val="black"/>
                </a:solidFill>
              </a:rPr>
              <a:t>Director of Computer Services</a:t>
            </a:r>
          </a:p>
        </p:txBody>
      </p:sp>
      <p:cxnSp>
        <p:nvCxnSpPr>
          <p:cNvPr id="71" name="Straight Connector 70"/>
          <p:cNvCxnSpPr>
            <a:cxnSpLocks/>
          </p:cNvCxnSpPr>
          <p:nvPr/>
        </p:nvCxnSpPr>
        <p:spPr>
          <a:xfrm flipH="1">
            <a:off x="337238" y="3064720"/>
            <a:ext cx="3434" cy="233141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2" name="Straight Connector 91"/>
          <p:cNvCxnSpPr>
            <a:stCxn id="31" idx="0"/>
          </p:cNvCxnSpPr>
          <p:nvPr/>
        </p:nvCxnSpPr>
        <p:spPr>
          <a:xfrm flipH="1" flipV="1">
            <a:off x="959452" y="2100994"/>
            <a:ext cx="1640" cy="29677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5" name="Straight Connector 94"/>
          <p:cNvCxnSpPr/>
          <p:nvPr/>
        </p:nvCxnSpPr>
        <p:spPr>
          <a:xfrm flipV="1">
            <a:off x="2559312" y="2099305"/>
            <a:ext cx="0" cy="322721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/>
          <p:nvPr/>
        </p:nvCxnSpPr>
        <p:spPr>
          <a:xfrm flipV="1">
            <a:off x="7307861" y="2114515"/>
            <a:ext cx="0" cy="279603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5" name="Straight Connector 114"/>
          <p:cNvCxnSpPr>
            <a:cxnSpLocks/>
          </p:cNvCxnSpPr>
          <p:nvPr/>
        </p:nvCxnSpPr>
        <p:spPr>
          <a:xfrm>
            <a:off x="6695619" y="3074498"/>
            <a:ext cx="0" cy="271670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1" name="Straight Connector 120"/>
          <p:cNvCxnSpPr>
            <a:cxnSpLocks/>
            <a:stCxn id="46" idx="1"/>
          </p:cNvCxnSpPr>
          <p:nvPr/>
        </p:nvCxnSpPr>
        <p:spPr>
          <a:xfrm flipH="1" flipV="1">
            <a:off x="6722200" y="3489476"/>
            <a:ext cx="122732" cy="162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3" name="Straight Connector 122"/>
          <p:cNvCxnSpPr>
            <a:cxnSpLocks/>
            <a:stCxn id="47" idx="1"/>
          </p:cNvCxnSpPr>
          <p:nvPr/>
        </p:nvCxnSpPr>
        <p:spPr>
          <a:xfrm flipH="1" flipV="1">
            <a:off x="6708766" y="4233054"/>
            <a:ext cx="147246" cy="385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5" name="Straight Connector 124"/>
          <p:cNvCxnSpPr>
            <a:cxnSpLocks/>
          </p:cNvCxnSpPr>
          <p:nvPr/>
        </p:nvCxnSpPr>
        <p:spPr>
          <a:xfrm flipH="1">
            <a:off x="6708766" y="5023109"/>
            <a:ext cx="168866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7" name="Rectangle 86"/>
          <p:cNvSpPr/>
          <p:nvPr/>
        </p:nvSpPr>
        <p:spPr>
          <a:xfrm>
            <a:off x="8844832" y="2364937"/>
            <a:ext cx="1481328" cy="65836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/>
              <a:t>Kim Moreland</a:t>
            </a:r>
          </a:p>
          <a:p>
            <a:pPr algn="ctr"/>
            <a:r>
              <a:rPr lang="en-US" sz="900" i="1" dirty="0"/>
              <a:t>Research and Sponsored Programs</a:t>
            </a:r>
          </a:p>
          <a:p>
            <a:pPr algn="ctr"/>
            <a:r>
              <a:rPr lang="en-US" sz="900" dirty="0"/>
              <a:t>Associate Vice Chancellor</a:t>
            </a:r>
          </a:p>
        </p:txBody>
      </p:sp>
      <p:cxnSp>
        <p:nvCxnSpPr>
          <p:cNvPr id="19" name="Straight Connector 18"/>
          <p:cNvCxnSpPr>
            <a:cxnSpLocks/>
          </p:cNvCxnSpPr>
          <p:nvPr/>
        </p:nvCxnSpPr>
        <p:spPr>
          <a:xfrm>
            <a:off x="5647413" y="1177434"/>
            <a:ext cx="1" cy="90394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0" name="Rectangle 89"/>
          <p:cNvSpPr/>
          <p:nvPr/>
        </p:nvSpPr>
        <p:spPr>
          <a:xfrm>
            <a:off x="1866937" y="2413013"/>
            <a:ext cx="1388354" cy="65170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/>
              <a:t>Nadine Connor</a:t>
            </a:r>
          </a:p>
          <a:p>
            <a:pPr algn="ctr"/>
            <a:r>
              <a:rPr lang="en-US" sz="900" i="1" dirty="0"/>
              <a:t>Research Policy and Compliance</a:t>
            </a:r>
          </a:p>
          <a:p>
            <a:pPr algn="ctr"/>
            <a:r>
              <a:rPr lang="en-US" sz="900" dirty="0"/>
              <a:t>Associate Vice Chancellor</a:t>
            </a:r>
          </a:p>
        </p:txBody>
      </p:sp>
      <p:cxnSp>
        <p:nvCxnSpPr>
          <p:cNvPr id="93" name="Straight Connector 92"/>
          <p:cNvCxnSpPr/>
          <p:nvPr/>
        </p:nvCxnSpPr>
        <p:spPr>
          <a:xfrm flipH="1">
            <a:off x="337239" y="4148281"/>
            <a:ext cx="15467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6" name="Rectangle 55"/>
          <p:cNvSpPr/>
          <p:nvPr/>
        </p:nvSpPr>
        <p:spPr>
          <a:xfrm>
            <a:off x="10334295" y="482606"/>
            <a:ext cx="1275370" cy="64008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/>
              <a:t>William Karpus</a:t>
            </a:r>
          </a:p>
          <a:p>
            <a:pPr algn="ctr"/>
            <a:r>
              <a:rPr lang="en-US" sz="900" i="1" dirty="0"/>
              <a:t>Graduate School</a:t>
            </a:r>
          </a:p>
          <a:p>
            <a:pPr algn="ctr"/>
            <a:r>
              <a:rPr lang="en-US" sz="900" dirty="0"/>
              <a:t>Dean</a:t>
            </a:r>
          </a:p>
        </p:txBody>
      </p:sp>
      <p:cxnSp>
        <p:nvCxnSpPr>
          <p:cNvPr id="60" name="Straight Connector 59"/>
          <p:cNvCxnSpPr/>
          <p:nvPr/>
        </p:nvCxnSpPr>
        <p:spPr>
          <a:xfrm flipV="1">
            <a:off x="5561706" y="2095842"/>
            <a:ext cx="0" cy="307073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 flipH="1" flipV="1">
            <a:off x="3983443" y="2114515"/>
            <a:ext cx="5519" cy="27960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 flipV="1">
            <a:off x="8925807" y="2114515"/>
            <a:ext cx="0" cy="24484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 flipH="1">
            <a:off x="337239" y="3408546"/>
            <a:ext cx="15467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 flipH="1">
            <a:off x="345016" y="4805459"/>
            <a:ext cx="15467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 flipH="1">
            <a:off x="331908" y="5399048"/>
            <a:ext cx="15467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2" name="Straight Connector 81"/>
          <p:cNvCxnSpPr>
            <a:stCxn id="30" idx="2"/>
          </p:cNvCxnSpPr>
          <p:nvPr/>
        </p:nvCxnSpPr>
        <p:spPr>
          <a:xfrm flipH="1">
            <a:off x="5561706" y="3054942"/>
            <a:ext cx="1" cy="19546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2" name="Rectangle 71"/>
          <p:cNvSpPr/>
          <p:nvPr/>
        </p:nvSpPr>
        <p:spPr>
          <a:xfrm>
            <a:off x="9965715" y="3165723"/>
            <a:ext cx="1464285" cy="65836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/>
              <a:t>Robert Andresen</a:t>
            </a:r>
          </a:p>
          <a:p>
            <a:pPr algn="ctr"/>
            <a:r>
              <a:rPr lang="en-US" sz="900" dirty="0"/>
              <a:t>Associate Director,</a:t>
            </a:r>
          </a:p>
          <a:p>
            <a:pPr algn="ctr"/>
            <a:r>
              <a:rPr lang="en-US" sz="900" dirty="0"/>
              <a:t>Research Financial Services</a:t>
            </a:r>
          </a:p>
        </p:txBody>
      </p:sp>
      <p:sp>
        <p:nvSpPr>
          <p:cNvPr id="73" name="Rectangle 72"/>
          <p:cNvSpPr/>
          <p:nvPr/>
        </p:nvSpPr>
        <p:spPr>
          <a:xfrm>
            <a:off x="10007866" y="3966510"/>
            <a:ext cx="1422134" cy="65836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/>
              <a:t>Mark Sweet</a:t>
            </a:r>
          </a:p>
          <a:p>
            <a:pPr algn="ctr"/>
            <a:r>
              <a:rPr lang="en-US" sz="900" dirty="0"/>
              <a:t>Associate Director,</a:t>
            </a:r>
          </a:p>
          <a:p>
            <a:pPr algn="ctr"/>
            <a:r>
              <a:rPr lang="en-US" sz="900" dirty="0"/>
              <a:t>Grant &amp; Contract Services</a:t>
            </a:r>
          </a:p>
        </p:txBody>
      </p:sp>
      <p:cxnSp>
        <p:nvCxnSpPr>
          <p:cNvPr id="77" name="Straight Connector 76"/>
          <p:cNvCxnSpPr/>
          <p:nvPr/>
        </p:nvCxnSpPr>
        <p:spPr>
          <a:xfrm flipH="1" flipV="1">
            <a:off x="9778239" y="3520840"/>
            <a:ext cx="190741" cy="1841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9778239" y="3039417"/>
            <a:ext cx="8297" cy="126516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 flipV="1">
            <a:off x="9778239" y="4304581"/>
            <a:ext cx="228818" cy="59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10455506" y="1127937"/>
            <a:ext cx="0" cy="133759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1" name="Rectangle 80"/>
          <p:cNvSpPr/>
          <p:nvPr/>
        </p:nvSpPr>
        <p:spPr>
          <a:xfrm>
            <a:off x="10658933" y="1315345"/>
            <a:ext cx="1195634" cy="64008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/>
              <a:t>Lisa Martin</a:t>
            </a:r>
          </a:p>
          <a:p>
            <a:pPr algn="ctr"/>
            <a:r>
              <a:rPr lang="en-US" sz="900" dirty="0"/>
              <a:t>Associate Dean</a:t>
            </a:r>
          </a:p>
        </p:txBody>
      </p:sp>
      <p:sp>
        <p:nvSpPr>
          <p:cNvPr id="86" name="Rectangle 85"/>
          <p:cNvSpPr/>
          <p:nvPr/>
        </p:nvSpPr>
        <p:spPr>
          <a:xfrm>
            <a:off x="10670806" y="2148084"/>
            <a:ext cx="1195634" cy="64008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 err="1"/>
              <a:t>Parmesh</a:t>
            </a:r>
            <a:r>
              <a:rPr lang="en-US" sz="1100" b="1" dirty="0"/>
              <a:t> </a:t>
            </a:r>
            <a:r>
              <a:rPr lang="en-US" sz="1100" b="1" dirty="0" err="1"/>
              <a:t>Ramanathan</a:t>
            </a:r>
            <a:endParaRPr lang="en-US" sz="1100" b="1" dirty="0"/>
          </a:p>
          <a:p>
            <a:pPr algn="ctr"/>
            <a:r>
              <a:rPr lang="en-US" sz="900" dirty="0"/>
              <a:t>Associate Dean</a:t>
            </a:r>
          </a:p>
        </p:txBody>
      </p:sp>
      <p:cxnSp>
        <p:nvCxnSpPr>
          <p:cNvPr id="23" name="Straight Connector 22"/>
          <p:cNvCxnSpPr>
            <a:stCxn id="81" idx="1"/>
          </p:cNvCxnSpPr>
          <p:nvPr/>
        </p:nvCxnSpPr>
        <p:spPr>
          <a:xfrm flipH="1">
            <a:off x="10455506" y="1635385"/>
            <a:ext cx="203427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stCxn id="86" idx="1"/>
          </p:cNvCxnSpPr>
          <p:nvPr/>
        </p:nvCxnSpPr>
        <p:spPr>
          <a:xfrm flipH="1" flipV="1">
            <a:off x="10455506" y="2465529"/>
            <a:ext cx="215300" cy="259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7" name="Rectangle 66"/>
          <p:cNvSpPr/>
          <p:nvPr/>
        </p:nvSpPr>
        <p:spPr>
          <a:xfrm>
            <a:off x="4732166" y="529407"/>
            <a:ext cx="1905000" cy="64008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spcAft>
                <a:spcPts val="300"/>
              </a:spcAft>
            </a:pPr>
            <a:r>
              <a:rPr lang="en-US" sz="1200" b="1" dirty="0"/>
              <a:t>Steven A. Ackerman</a:t>
            </a:r>
          </a:p>
          <a:p>
            <a:pPr algn="ctr">
              <a:spcAft>
                <a:spcPts val="300"/>
              </a:spcAft>
            </a:pPr>
            <a:r>
              <a:rPr lang="en-US" sz="900" dirty="0"/>
              <a:t>Vice Chancellor for Research and Graduate Education</a:t>
            </a:r>
          </a:p>
        </p:txBody>
      </p:sp>
      <p:cxnSp>
        <p:nvCxnSpPr>
          <p:cNvPr id="76" name="Straight Connector 75"/>
          <p:cNvCxnSpPr>
            <a:endCxn id="67" idx="3"/>
          </p:cNvCxnSpPr>
          <p:nvPr/>
        </p:nvCxnSpPr>
        <p:spPr>
          <a:xfrm flipH="1">
            <a:off x="6637166" y="831033"/>
            <a:ext cx="3697131" cy="1841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6" name="Rectangle 65"/>
          <p:cNvSpPr/>
          <p:nvPr/>
        </p:nvSpPr>
        <p:spPr>
          <a:xfrm>
            <a:off x="3448688" y="1251715"/>
            <a:ext cx="1069510" cy="6914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/>
              <a:t>Peggy Ziebarth</a:t>
            </a:r>
          </a:p>
          <a:p>
            <a:pPr algn="ctr"/>
            <a:r>
              <a:rPr lang="en-US" sz="900" dirty="0"/>
              <a:t>Assistant to the VCRGE</a:t>
            </a:r>
          </a:p>
        </p:txBody>
      </p:sp>
      <p:sp>
        <p:nvSpPr>
          <p:cNvPr id="68" name="Rectangle 67"/>
          <p:cNvSpPr/>
          <p:nvPr/>
        </p:nvSpPr>
        <p:spPr>
          <a:xfrm>
            <a:off x="2219947" y="3754247"/>
            <a:ext cx="1043907" cy="55322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/>
              <a:t>Lynn Haynes</a:t>
            </a:r>
          </a:p>
          <a:p>
            <a:pPr algn="ctr"/>
            <a:r>
              <a:rPr lang="en-US" sz="800" dirty="0"/>
              <a:t>Director of the Office of Research Compliance</a:t>
            </a:r>
          </a:p>
        </p:txBody>
      </p:sp>
      <p:sp>
        <p:nvSpPr>
          <p:cNvPr id="80" name="Rectangle 79"/>
          <p:cNvSpPr/>
          <p:nvPr/>
        </p:nvSpPr>
        <p:spPr>
          <a:xfrm>
            <a:off x="8466253" y="3868223"/>
            <a:ext cx="1082185" cy="64789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/>
              <a:t>Kathleen Ruby</a:t>
            </a:r>
          </a:p>
          <a:p>
            <a:pPr algn="ctr"/>
            <a:r>
              <a:rPr lang="en-US" sz="900" dirty="0"/>
              <a:t>Assistant to the AVCs</a:t>
            </a:r>
          </a:p>
        </p:txBody>
      </p:sp>
      <p:cxnSp>
        <p:nvCxnSpPr>
          <p:cNvPr id="21" name="Straight Connector 20"/>
          <p:cNvCxnSpPr>
            <a:cxnSpLocks/>
            <a:stCxn id="29" idx="3"/>
          </p:cNvCxnSpPr>
          <p:nvPr/>
        </p:nvCxnSpPr>
        <p:spPr>
          <a:xfrm>
            <a:off x="7918941" y="2726353"/>
            <a:ext cx="393365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cxnSpLocks/>
          </p:cNvCxnSpPr>
          <p:nvPr/>
        </p:nvCxnSpPr>
        <p:spPr>
          <a:xfrm flipH="1">
            <a:off x="8294385" y="2702973"/>
            <a:ext cx="2846" cy="152745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9" name="Rectangle 68"/>
          <p:cNvSpPr/>
          <p:nvPr/>
        </p:nvSpPr>
        <p:spPr>
          <a:xfrm>
            <a:off x="8472687" y="3152674"/>
            <a:ext cx="1082185" cy="64789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/>
              <a:t>Ryan Pingel</a:t>
            </a:r>
          </a:p>
          <a:p>
            <a:pPr algn="ctr"/>
            <a:r>
              <a:rPr lang="en-US" sz="900" dirty="0"/>
              <a:t>Policy and Planning Analyst</a:t>
            </a:r>
          </a:p>
        </p:txBody>
      </p:sp>
      <p:cxnSp>
        <p:nvCxnSpPr>
          <p:cNvPr id="78" name="Straight Connector 77"/>
          <p:cNvCxnSpPr>
            <a:cxnSpLocks/>
          </p:cNvCxnSpPr>
          <p:nvPr/>
        </p:nvCxnSpPr>
        <p:spPr>
          <a:xfrm>
            <a:off x="8312306" y="3520840"/>
            <a:ext cx="160381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5" name="Rectangle 74"/>
          <p:cNvSpPr/>
          <p:nvPr/>
        </p:nvSpPr>
        <p:spPr>
          <a:xfrm>
            <a:off x="2232517" y="3187977"/>
            <a:ext cx="1022774" cy="46020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/>
              <a:t>Lynn Haynes</a:t>
            </a:r>
          </a:p>
          <a:p>
            <a:pPr algn="ctr"/>
            <a:r>
              <a:rPr lang="en-US" sz="900" dirty="0"/>
              <a:t>Interim Director of IRBs</a:t>
            </a:r>
          </a:p>
        </p:txBody>
      </p:sp>
      <p:sp>
        <p:nvSpPr>
          <p:cNvPr id="79" name="Rectangle 78"/>
          <p:cNvSpPr/>
          <p:nvPr/>
        </p:nvSpPr>
        <p:spPr>
          <a:xfrm>
            <a:off x="3501795" y="3527039"/>
            <a:ext cx="963299" cy="59410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950" b="1" dirty="0"/>
              <a:t>Human Research Protection Program</a:t>
            </a:r>
            <a:endParaRPr lang="en-US" sz="950" dirty="0"/>
          </a:p>
        </p:txBody>
      </p:sp>
      <p:sp>
        <p:nvSpPr>
          <p:cNvPr id="84" name="Rectangle 83"/>
          <p:cNvSpPr/>
          <p:nvPr/>
        </p:nvSpPr>
        <p:spPr>
          <a:xfrm>
            <a:off x="3500916" y="4198112"/>
            <a:ext cx="965055" cy="48422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950" b="1" dirty="0"/>
              <a:t>Stem Cell Research Oversight</a:t>
            </a:r>
            <a:endParaRPr lang="en-US" sz="950" dirty="0"/>
          </a:p>
        </p:txBody>
      </p:sp>
      <p:sp>
        <p:nvSpPr>
          <p:cNvPr id="85" name="Rectangle 84"/>
          <p:cNvSpPr/>
          <p:nvPr/>
        </p:nvSpPr>
        <p:spPr>
          <a:xfrm>
            <a:off x="2225338" y="4516119"/>
            <a:ext cx="1029953" cy="70222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/>
              <a:t>Janet Welter</a:t>
            </a:r>
          </a:p>
          <a:p>
            <a:pPr algn="ctr"/>
            <a:r>
              <a:rPr lang="en-US" sz="800" i="1" dirty="0"/>
              <a:t>RARC Veterinary Services</a:t>
            </a:r>
          </a:p>
          <a:p>
            <a:pPr algn="ctr"/>
            <a:r>
              <a:rPr lang="en-US" sz="800" dirty="0"/>
              <a:t>Chief Campus Veterinarian</a:t>
            </a:r>
          </a:p>
        </p:txBody>
      </p:sp>
      <p:cxnSp>
        <p:nvCxnSpPr>
          <p:cNvPr id="88" name="Straight Connector 87"/>
          <p:cNvCxnSpPr/>
          <p:nvPr/>
        </p:nvCxnSpPr>
        <p:spPr>
          <a:xfrm>
            <a:off x="2040468" y="3073568"/>
            <a:ext cx="276" cy="1051221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3084077" y="4398679"/>
            <a:ext cx="267309" cy="161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2040468" y="3500338"/>
            <a:ext cx="184595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2" name="Straight Connector 101"/>
          <p:cNvCxnSpPr/>
          <p:nvPr/>
        </p:nvCxnSpPr>
        <p:spPr>
          <a:xfrm>
            <a:off x="2042406" y="3979816"/>
            <a:ext cx="184595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08" name="Rectangle 107"/>
          <p:cNvSpPr/>
          <p:nvPr/>
        </p:nvSpPr>
        <p:spPr>
          <a:xfrm>
            <a:off x="3495215" y="4778174"/>
            <a:ext cx="991872" cy="59828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950" b="1" dirty="0"/>
              <a:t>Research Animal Resources Compliance</a:t>
            </a:r>
            <a:endParaRPr lang="en-US" sz="950" dirty="0"/>
          </a:p>
        </p:txBody>
      </p:sp>
      <p:cxnSp>
        <p:nvCxnSpPr>
          <p:cNvPr id="114" name="Straight Connector 113"/>
          <p:cNvCxnSpPr/>
          <p:nvPr/>
        </p:nvCxnSpPr>
        <p:spPr>
          <a:xfrm>
            <a:off x="3345915" y="3979816"/>
            <a:ext cx="0" cy="960827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/>
          <p:nvPr/>
        </p:nvCxnSpPr>
        <p:spPr>
          <a:xfrm flipH="1">
            <a:off x="3347125" y="4944311"/>
            <a:ext cx="15467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8" name="Straight Connector 117"/>
          <p:cNvCxnSpPr/>
          <p:nvPr/>
        </p:nvCxnSpPr>
        <p:spPr>
          <a:xfrm flipH="1">
            <a:off x="3345915" y="3979816"/>
            <a:ext cx="15467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8" name="Straight Connector 127"/>
          <p:cNvCxnSpPr/>
          <p:nvPr/>
        </p:nvCxnSpPr>
        <p:spPr>
          <a:xfrm>
            <a:off x="2040468" y="4084361"/>
            <a:ext cx="0" cy="847434"/>
          </a:xfrm>
          <a:prstGeom prst="line">
            <a:avLst/>
          </a:prstGeom>
          <a:ln>
            <a:solidFill>
              <a:schemeClr val="dk1"/>
            </a:solidFill>
            <a:prstDash val="sys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4" name="Straight Connector 93"/>
          <p:cNvCxnSpPr/>
          <p:nvPr/>
        </p:nvCxnSpPr>
        <p:spPr>
          <a:xfrm>
            <a:off x="2042406" y="4940643"/>
            <a:ext cx="184595" cy="0"/>
          </a:xfrm>
          <a:prstGeom prst="line">
            <a:avLst/>
          </a:prstGeom>
          <a:ln w="25400" cap="flat" cmpd="sng" algn="ctr">
            <a:solidFill>
              <a:schemeClr val="dk1"/>
            </a:solidFill>
            <a:prstDash val="sys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 flipV="1">
            <a:off x="2700679" y="4315513"/>
            <a:ext cx="0" cy="19256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3" name="Straight Connector 102"/>
          <p:cNvCxnSpPr/>
          <p:nvPr/>
        </p:nvCxnSpPr>
        <p:spPr>
          <a:xfrm>
            <a:off x="3084077" y="4303369"/>
            <a:ext cx="5186" cy="10842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/>
          <p:nvPr/>
        </p:nvCxnSpPr>
        <p:spPr>
          <a:xfrm flipH="1">
            <a:off x="3347125" y="4516119"/>
            <a:ext cx="15467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>
            <a:off x="3240614" y="5048636"/>
            <a:ext cx="266850" cy="714"/>
          </a:xfrm>
          <a:prstGeom prst="line">
            <a:avLst/>
          </a:prstGeom>
          <a:ln w="25400" cap="flat" cmpd="sng" algn="ctr">
            <a:solidFill>
              <a:schemeClr val="dk1"/>
            </a:solidFill>
            <a:prstDash val="sys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91" name="Straight Connector 90"/>
          <p:cNvCxnSpPr>
            <a:cxnSpLocks/>
          </p:cNvCxnSpPr>
          <p:nvPr/>
        </p:nvCxnSpPr>
        <p:spPr>
          <a:xfrm flipH="1">
            <a:off x="2559312" y="819310"/>
            <a:ext cx="2164036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6" name="Rectangle 95"/>
          <p:cNvSpPr/>
          <p:nvPr/>
        </p:nvSpPr>
        <p:spPr>
          <a:xfrm>
            <a:off x="6722200" y="1264119"/>
            <a:ext cx="1347050" cy="67905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chemeClr val="tx1"/>
                </a:solidFill>
              </a:rPr>
              <a:t>PVL 100740</a:t>
            </a:r>
          </a:p>
          <a:p>
            <a:pPr algn="ctr"/>
            <a:r>
              <a:rPr lang="en-US" sz="900" i="1" dirty="0"/>
              <a:t>Industry Sponsored Research</a:t>
            </a:r>
          </a:p>
          <a:p>
            <a:pPr algn="ctr"/>
            <a:r>
              <a:rPr lang="en-US" sz="900" dirty="0"/>
              <a:t>Assistant Vice Chancellor</a:t>
            </a:r>
          </a:p>
        </p:txBody>
      </p:sp>
      <p:cxnSp>
        <p:nvCxnSpPr>
          <p:cNvPr id="98" name="Straight Connector 97"/>
          <p:cNvCxnSpPr/>
          <p:nvPr/>
        </p:nvCxnSpPr>
        <p:spPr>
          <a:xfrm flipV="1">
            <a:off x="7391400" y="846779"/>
            <a:ext cx="0" cy="41518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9" name="Straight Connector 98"/>
          <p:cNvCxnSpPr>
            <a:cxnSpLocks/>
          </p:cNvCxnSpPr>
          <p:nvPr/>
        </p:nvCxnSpPr>
        <p:spPr>
          <a:xfrm flipV="1">
            <a:off x="3906014" y="832758"/>
            <a:ext cx="0" cy="40714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/>
          <p:nvPr/>
        </p:nvCxnSpPr>
        <p:spPr>
          <a:xfrm flipV="1">
            <a:off x="2559312" y="819310"/>
            <a:ext cx="0" cy="40714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7" name="Straight Connector 106"/>
          <p:cNvCxnSpPr>
            <a:cxnSpLocks/>
          </p:cNvCxnSpPr>
          <p:nvPr/>
        </p:nvCxnSpPr>
        <p:spPr>
          <a:xfrm flipV="1">
            <a:off x="8860273" y="846779"/>
            <a:ext cx="0" cy="40714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>
            <a:cxnSpLocks/>
          </p:cNvCxnSpPr>
          <p:nvPr/>
        </p:nvCxnSpPr>
        <p:spPr>
          <a:xfrm flipH="1">
            <a:off x="6695619" y="5791200"/>
            <a:ext cx="182013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4" name="Straight Connector 103">
            <a:extLst>
              <a:ext uri="{FF2B5EF4-FFF2-40B4-BE49-F238E27FC236}">
                <a16:creationId xmlns:a16="http://schemas.microsoft.com/office/drawing/2014/main" id="{7D548A97-3DC4-4000-ADF6-7131CE763CC5}"/>
              </a:ext>
            </a:extLst>
          </p:cNvPr>
          <p:cNvCxnSpPr>
            <a:cxnSpLocks/>
          </p:cNvCxnSpPr>
          <p:nvPr/>
        </p:nvCxnSpPr>
        <p:spPr>
          <a:xfrm>
            <a:off x="8299128" y="4204874"/>
            <a:ext cx="160381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497918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a:style>
    </a:spDef>
    <a:lnDef>
      <a:spPr/>
      <a:bodyPr/>
      <a:lstStyle/>
      <a:style>
        <a:lnRef idx="2">
          <a:schemeClr val="dk1"/>
        </a:lnRef>
        <a:fillRef idx="0">
          <a:schemeClr val="dk1"/>
        </a:fillRef>
        <a:effectRef idx="1">
          <a:schemeClr val="dk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3386</TotalTime>
  <Words>275</Words>
  <Application>Microsoft Office PowerPoint</Application>
  <PresentationFormat>Widescreen</PresentationFormat>
  <Paragraphs>99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BAER, EMILY R</dc:creator>
  <cp:lastModifiedBy>Caitlin Milnthorpe</cp:lastModifiedBy>
  <cp:revision>204</cp:revision>
  <cp:lastPrinted>2017-11-10T20:15:38Z</cp:lastPrinted>
  <dcterms:created xsi:type="dcterms:W3CDTF">2014-08-13T19:20:31Z</dcterms:created>
  <dcterms:modified xsi:type="dcterms:W3CDTF">2020-09-03T12:45:32Z</dcterms:modified>
</cp:coreProperties>
</file>