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2C86792-19FB-430F-8E89-BA87A29C157C}">
          <p14:sldIdLst/>
        </p14:section>
        <p14:section name="Untitled Section" id="{E8FFB46E-9A33-4468-A454-4ED29615C602}">
          <p14:sldIdLst/>
        </p14:section>
        <p14:section name="Untitled Section" id="{CA951CE8-68EF-45AF-A513-E394D8194276}">
          <p14:sldIdLst/>
        </p14:section>
        <p14:section name="Untitled Section" id="{8CD93EDE-224B-47C4-983D-2DA6FF757FCB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102" autoAdjust="0"/>
    <p:restoredTop sz="94660"/>
  </p:normalViewPr>
  <p:slideViewPr>
    <p:cSldViewPr>
      <p:cViewPr varScale="1">
        <p:scale>
          <a:sx n="109" d="100"/>
          <a:sy n="109" d="100"/>
        </p:scale>
        <p:origin x="133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628" cy="465774"/>
          </a:xfrm>
          <a:prstGeom prst="rect">
            <a:avLst/>
          </a:prstGeom>
        </p:spPr>
        <p:txBody>
          <a:bodyPr vert="horz" lIns="91494" tIns="45748" rIns="91494" bIns="4574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184" y="0"/>
            <a:ext cx="3037628" cy="465774"/>
          </a:xfrm>
          <a:prstGeom prst="rect">
            <a:avLst/>
          </a:prstGeom>
        </p:spPr>
        <p:txBody>
          <a:bodyPr vert="horz" lIns="91494" tIns="45748" rIns="91494" bIns="45748" rtlCol="0"/>
          <a:lstStyle>
            <a:lvl1pPr algn="r">
              <a:defRPr sz="1200"/>
            </a:lvl1pPr>
          </a:lstStyle>
          <a:p>
            <a:fld id="{393CC534-DE8D-4358-8387-F250F478FEA9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94" tIns="45748" rIns="91494" bIns="4574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60" y="4473339"/>
            <a:ext cx="5607684" cy="3661014"/>
          </a:xfrm>
          <a:prstGeom prst="rect">
            <a:avLst/>
          </a:prstGeom>
        </p:spPr>
        <p:txBody>
          <a:bodyPr vert="horz" lIns="91494" tIns="45748" rIns="91494" bIns="4574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29"/>
            <a:ext cx="3037628" cy="465773"/>
          </a:xfrm>
          <a:prstGeom prst="rect">
            <a:avLst/>
          </a:prstGeom>
        </p:spPr>
        <p:txBody>
          <a:bodyPr vert="horz" lIns="91494" tIns="45748" rIns="91494" bIns="4574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184" y="8830629"/>
            <a:ext cx="3037628" cy="465773"/>
          </a:xfrm>
          <a:prstGeom prst="rect">
            <a:avLst/>
          </a:prstGeom>
        </p:spPr>
        <p:txBody>
          <a:bodyPr vert="horz" lIns="91494" tIns="45748" rIns="91494" bIns="45748" rtlCol="0" anchor="b"/>
          <a:lstStyle>
            <a:lvl1pPr algn="r">
              <a:defRPr sz="1200"/>
            </a:lvl1pPr>
          </a:lstStyle>
          <a:p>
            <a:fld id="{172D6D84-DBDF-40E1-B0DC-FEBBF0E4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14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D6D84-DBDF-40E1-B0DC-FEBBF0E481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10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87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8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7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4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5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3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90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7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3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5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9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63153-FC1D-43F8-B6D1-FA21604735B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04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2766" y="46145"/>
            <a:ext cx="7380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Office of the Vice Chancellor for Research and Graduate Education (OVCRGE)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907422" y="1257298"/>
            <a:ext cx="1293092" cy="692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Natasha </a:t>
            </a:r>
            <a:r>
              <a:rPr lang="en-US" sz="1100" b="1" dirty="0" err="1"/>
              <a:t>Kassulke</a:t>
            </a:r>
            <a:endParaRPr lang="en-US" sz="1100" b="1" dirty="0"/>
          </a:p>
          <a:p>
            <a:pPr algn="ctr"/>
            <a:r>
              <a:rPr lang="en-US" sz="900" dirty="0"/>
              <a:t>Manager of Strategic Communications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11011579" y="6371966"/>
            <a:ext cx="8224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6/5</a:t>
            </a:r>
            <a:r>
              <a:rPr lang="en-US" sz="800" dirty="0" smtClean="0"/>
              <a:t>/2020</a:t>
            </a:r>
            <a:endParaRPr lang="en-US" sz="800" dirty="0"/>
          </a:p>
        </p:txBody>
      </p:sp>
      <p:cxnSp>
        <p:nvCxnSpPr>
          <p:cNvPr id="27" name="Straight Connector 26"/>
          <p:cNvCxnSpPr/>
          <p:nvPr/>
        </p:nvCxnSpPr>
        <p:spPr>
          <a:xfrm flipH="1" flipV="1">
            <a:off x="959452" y="2095842"/>
            <a:ext cx="7966355" cy="186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434109" y="2397764"/>
            <a:ext cx="1484832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Petra Schroeder</a:t>
            </a:r>
          </a:p>
          <a:p>
            <a:pPr algn="ctr"/>
            <a:r>
              <a:rPr lang="en-US" sz="900" i="1" dirty="0"/>
              <a:t>Administration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904359" y="2397764"/>
            <a:ext cx="1314695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OVCRGE</a:t>
            </a:r>
          </a:p>
          <a:p>
            <a:pPr algn="ctr"/>
            <a:r>
              <a:rPr lang="en-US" sz="1100" b="1" dirty="0"/>
              <a:t>Research Centers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2311" y="2397764"/>
            <a:ext cx="1357561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Divisional Associate Vice Chancellors for Research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345915" y="2402915"/>
            <a:ext cx="1377432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Brian Fox</a:t>
            </a:r>
          </a:p>
          <a:p>
            <a:pPr algn="ctr"/>
            <a:r>
              <a:rPr lang="en-US" sz="900" i="1" dirty="0"/>
              <a:t>Research Policy and Integrity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775980" y="3258353"/>
            <a:ext cx="1817373" cy="24663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 dirty="0"/>
          </a:p>
          <a:p>
            <a:pPr algn="ctr"/>
            <a:r>
              <a:rPr lang="en-US" sz="900" dirty="0"/>
              <a:t>Aquatic Sciences Center </a:t>
            </a:r>
          </a:p>
          <a:p>
            <a:pPr algn="ctr"/>
            <a:r>
              <a:rPr lang="en-US" sz="900" dirty="0"/>
              <a:t>Arboretum</a:t>
            </a:r>
          </a:p>
          <a:p>
            <a:pPr lvl="0" algn="ctr"/>
            <a:r>
              <a:rPr lang="en-US" sz="900" dirty="0"/>
              <a:t>Biotechnology Center</a:t>
            </a:r>
          </a:p>
          <a:p>
            <a:pPr lvl="0" algn="ctr"/>
            <a:r>
              <a:rPr lang="en-US" sz="900" dirty="0" err="1"/>
              <a:t>Biotron</a:t>
            </a:r>
            <a:endParaRPr lang="en-US" sz="900" dirty="0"/>
          </a:p>
          <a:p>
            <a:pPr lvl="0" algn="ctr"/>
            <a:r>
              <a:rPr lang="en-US" sz="900" smtClean="0"/>
              <a:t>Data </a:t>
            </a:r>
            <a:r>
              <a:rPr lang="en-US" sz="900" dirty="0"/>
              <a:t>Science Institute</a:t>
            </a:r>
          </a:p>
          <a:p>
            <a:pPr lvl="0" algn="ctr"/>
            <a:r>
              <a:rPr lang="en-US" sz="900" dirty="0"/>
              <a:t>Genomic Science Innovation</a:t>
            </a:r>
          </a:p>
          <a:p>
            <a:pPr lvl="0" algn="ctr"/>
            <a:r>
              <a:rPr lang="en-US" sz="900" dirty="0"/>
              <a:t>Institute on Aging</a:t>
            </a:r>
          </a:p>
          <a:p>
            <a:pPr lvl="0" algn="ctr"/>
            <a:r>
              <a:rPr lang="en-US" sz="900" dirty="0"/>
              <a:t>Molecular Virology</a:t>
            </a:r>
          </a:p>
          <a:p>
            <a:pPr lvl="0" algn="ctr"/>
            <a:r>
              <a:rPr lang="en-US" sz="900" dirty="0"/>
              <a:t>Primate Research Center</a:t>
            </a:r>
          </a:p>
          <a:p>
            <a:pPr lvl="0" algn="ctr"/>
            <a:r>
              <a:rPr lang="en-US" sz="900" dirty="0"/>
              <a:t>Physical Sciences </a:t>
            </a:r>
            <a:r>
              <a:rPr lang="en-US" sz="900" dirty="0" smtClean="0"/>
              <a:t>Lab</a:t>
            </a:r>
          </a:p>
          <a:p>
            <a:pPr algn="ctr"/>
            <a:r>
              <a:rPr lang="en-US" sz="900" dirty="0"/>
              <a:t>Quantitative Cell </a:t>
            </a:r>
            <a:r>
              <a:rPr lang="en-US" sz="900" dirty="0" smtClean="0"/>
              <a:t>Imaging</a:t>
            </a:r>
            <a:endParaRPr lang="en-US" sz="900" dirty="0"/>
          </a:p>
          <a:p>
            <a:pPr lvl="0" algn="ctr"/>
            <a:r>
              <a:rPr lang="en-US" sz="900" dirty="0"/>
              <a:t>Space Science &amp; Engineering</a:t>
            </a:r>
          </a:p>
          <a:p>
            <a:pPr lvl="0" algn="ctr"/>
            <a:r>
              <a:rPr lang="en-US" sz="900" dirty="0" err="1"/>
              <a:t>Waisman</a:t>
            </a:r>
            <a:r>
              <a:rPr lang="en-US" sz="900" dirty="0"/>
              <a:t> Center</a:t>
            </a:r>
          </a:p>
          <a:p>
            <a:pPr lvl="0" algn="ctr"/>
            <a:r>
              <a:rPr lang="en-US" sz="900" dirty="0"/>
              <a:t>Wisconsin Energy Institute</a:t>
            </a:r>
          </a:p>
          <a:p>
            <a:pPr lvl="0" algn="ctr"/>
            <a:r>
              <a:rPr lang="en-US" sz="900" dirty="0"/>
              <a:t>Wisconsin Institute for Discovery</a:t>
            </a:r>
          </a:p>
          <a:p>
            <a:pPr lvl="0" algn="ctr"/>
            <a:r>
              <a:rPr lang="en-US" sz="900" dirty="0"/>
              <a:t>WIPAC (</a:t>
            </a:r>
            <a:r>
              <a:rPr lang="en-US" sz="900" dirty="0" err="1"/>
              <a:t>IceCube</a:t>
            </a:r>
            <a:r>
              <a:rPr lang="en-US" sz="900" dirty="0"/>
              <a:t>)</a:t>
            </a:r>
          </a:p>
          <a:p>
            <a:pPr lvl="0" algn="ctr"/>
            <a:r>
              <a:rPr lang="en-US" sz="900" dirty="0"/>
              <a:t>Stem Cell</a:t>
            </a:r>
          </a:p>
          <a:p>
            <a:pPr algn="ctr"/>
            <a:endParaRPr lang="en-US" sz="900" dirty="0"/>
          </a:p>
        </p:txBody>
      </p:sp>
      <p:sp>
        <p:nvSpPr>
          <p:cNvPr id="38" name="Rectangle 37"/>
          <p:cNvSpPr/>
          <p:nvPr/>
        </p:nvSpPr>
        <p:spPr>
          <a:xfrm>
            <a:off x="484607" y="3179677"/>
            <a:ext cx="1403541" cy="566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Amy Wendt </a:t>
            </a:r>
          </a:p>
          <a:p>
            <a:pPr algn="ctr"/>
            <a:r>
              <a:rPr lang="en-US" sz="900" i="1" dirty="0"/>
              <a:t>Physical Sciences</a:t>
            </a:r>
          </a:p>
          <a:p>
            <a:pPr algn="ctr"/>
            <a:r>
              <a:rPr lang="en-US" sz="900" dirty="0"/>
              <a:t>Interim Associate Vice Chancellor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84607" y="3913875"/>
            <a:ext cx="1420394" cy="54864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schemeClr val="tx1"/>
                </a:solidFill>
              </a:rPr>
              <a:t>Cynthia </a:t>
            </a:r>
            <a:r>
              <a:rPr lang="en-US" sz="1100" b="1" dirty="0" err="1">
                <a:solidFill>
                  <a:schemeClr val="tx1"/>
                </a:solidFill>
              </a:rPr>
              <a:t>Czajkowski</a:t>
            </a:r>
            <a:endParaRPr lang="en-US" sz="1100" b="1" dirty="0">
              <a:solidFill>
                <a:schemeClr val="tx1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Biological Sciences</a:t>
            </a:r>
          </a:p>
          <a:p>
            <a:pPr lvl="0" algn="ctr"/>
            <a:r>
              <a:rPr lang="en-US" sz="900">
                <a:solidFill>
                  <a:prstClr val="black"/>
                </a:solidFill>
              </a:rPr>
              <a:t>Associate </a:t>
            </a:r>
            <a:r>
              <a:rPr lang="en-US" sz="900" dirty="0">
                <a:solidFill>
                  <a:prstClr val="black"/>
                </a:solidFill>
              </a:rPr>
              <a:t>Vice Chancellor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03762" y="5069064"/>
            <a:ext cx="1420393" cy="7221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Nora Cate Schaeffer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Social Sciences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Interim Associate Vice </a:t>
            </a:r>
            <a:r>
              <a:rPr lang="en-US" sz="900" dirty="0" smtClean="0">
                <a:solidFill>
                  <a:prstClr val="black"/>
                </a:solidFill>
              </a:rPr>
              <a:t>Chancellor</a:t>
            </a:r>
          </a:p>
          <a:p>
            <a:pPr lvl="0" algn="ctr"/>
            <a:r>
              <a:rPr lang="en-US" sz="900" dirty="0" smtClean="0">
                <a:solidFill>
                  <a:prstClr val="black"/>
                </a:solidFill>
              </a:rPr>
              <a:t>PVL 220447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15485" y="5883904"/>
            <a:ext cx="1420393" cy="5247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Florence Hsia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Arts and Humanities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</a:t>
            </a:r>
          </a:p>
        </p:txBody>
      </p:sp>
      <p:sp>
        <p:nvSpPr>
          <p:cNvPr id="42" name="Rectangle 41"/>
          <p:cNvSpPr/>
          <p:nvPr/>
        </p:nvSpPr>
        <p:spPr>
          <a:xfrm>
            <a:off x="8313082" y="1261963"/>
            <a:ext cx="1125730" cy="6876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Tom </a:t>
            </a:r>
            <a:r>
              <a:rPr lang="en-US" sz="1100" b="1" dirty="0" err="1"/>
              <a:t>Demke</a:t>
            </a:r>
            <a:endParaRPr lang="en-US" sz="1100" b="1" dirty="0"/>
          </a:p>
          <a:p>
            <a:pPr algn="ctr"/>
            <a:r>
              <a:rPr lang="en-US" sz="900" i="1" dirty="0"/>
              <a:t>Export Control</a:t>
            </a:r>
          </a:p>
          <a:p>
            <a:pPr algn="ctr"/>
            <a:r>
              <a:rPr lang="en-US" sz="900" dirty="0"/>
              <a:t>Compliance Officer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70961" y="4528371"/>
            <a:ext cx="1134039" cy="4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/>
              <a:t>Rebecca </a:t>
            </a:r>
            <a:r>
              <a:rPr lang="en-US" sz="1100" b="1" dirty="0"/>
              <a:t>Moritz</a:t>
            </a:r>
          </a:p>
          <a:p>
            <a:pPr algn="ctr"/>
            <a:r>
              <a:rPr lang="en-US" sz="900" i="1" dirty="0"/>
              <a:t>Select Agents </a:t>
            </a:r>
          </a:p>
          <a:p>
            <a:pPr algn="ctr"/>
            <a:r>
              <a:rPr lang="en-US" sz="900" dirty="0"/>
              <a:t>Responsible Officer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931513" y="3277912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Julie </a:t>
            </a:r>
            <a:r>
              <a:rPr lang="en-US" sz="1100" b="1" dirty="0" err="1"/>
              <a:t>Karpelenia</a:t>
            </a:r>
            <a:endParaRPr lang="en-US" sz="1100" b="1" dirty="0"/>
          </a:p>
          <a:p>
            <a:pPr algn="ctr"/>
            <a:r>
              <a:rPr lang="en-US" sz="900" i="1" dirty="0"/>
              <a:t>Human Resources</a:t>
            </a:r>
          </a:p>
          <a:p>
            <a:pPr algn="ctr"/>
            <a:r>
              <a:rPr lang="en-US" sz="900" dirty="0"/>
              <a:t>Assistant Vice Chancellor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931513" y="4148281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Nick Novak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Research Services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Assistant Vice Chancellor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931513" y="5067547"/>
            <a:ext cx="1322131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Russell </a:t>
            </a:r>
            <a:r>
              <a:rPr lang="en-US" sz="1100" b="1" dirty="0" err="1">
                <a:solidFill>
                  <a:prstClr val="black"/>
                </a:solidFill>
              </a:rPr>
              <a:t>Schwalbe</a:t>
            </a:r>
            <a:endParaRPr lang="en-US" sz="1100" b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Accounting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Assistant Vice Chancellor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939476" y="5951608"/>
            <a:ext cx="1373606" cy="6191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Mark Wegener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Information Technology</a:t>
            </a:r>
          </a:p>
          <a:p>
            <a:pPr lvl="0" algn="ctr"/>
            <a:r>
              <a:rPr lang="en-US" sz="900" dirty="0" smtClean="0">
                <a:solidFill>
                  <a:prstClr val="black"/>
                </a:solidFill>
              </a:rPr>
              <a:t>Director </a:t>
            </a:r>
            <a:r>
              <a:rPr lang="en-US" sz="900" dirty="0">
                <a:solidFill>
                  <a:prstClr val="black"/>
                </a:solidFill>
              </a:rPr>
              <a:t>of Computer </a:t>
            </a:r>
            <a:r>
              <a:rPr lang="en-US" sz="900" dirty="0" smtClean="0">
                <a:solidFill>
                  <a:prstClr val="black"/>
                </a:solidFill>
              </a:rPr>
              <a:t>Services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331908" y="3064720"/>
            <a:ext cx="8167" cy="30815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31" idx="0"/>
          </p:cNvCxnSpPr>
          <p:nvPr/>
        </p:nvCxnSpPr>
        <p:spPr>
          <a:xfrm flipH="1" flipV="1">
            <a:off x="959452" y="2100994"/>
            <a:ext cx="1640" cy="2967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2559312" y="2099305"/>
            <a:ext cx="0" cy="3227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>
            <a:off x="601117" y="4694195"/>
            <a:ext cx="15964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7307861" y="2114515"/>
            <a:ext cx="0" cy="2796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6695619" y="3074498"/>
            <a:ext cx="0" cy="320569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46" idx="1"/>
          </p:cNvCxnSpPr>
          <p:nvPr/>
        </p:nvCxnSpPr>
        <p:spPr>
          <a:xfrm flipH="1">
            <a:off x="6699508" y="3606501"/>
            <a:ext cx="23200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47" idx="1"/>
          </p:cNvCxnSpPr>
          <p:nvPr/>
        </p:nvCxnSpPr>
        <p:spPr>
          <a:xfrm flipH="1">
            <a:off x="6699508" y="4476870"/>
            <a:ext cx="232005" cy="39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48" idx="1"/>
          </p:cNvCxnSpPr>
          <p:nvPr/>
        </p:nvCxnSpPr>
        <p:spPr>
          <a:xfrm flipH="1">
            <a:off x="6699510" y="5396136"/>
            <a:ext cx="23200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8844832" y="2364937"/>
            <a:ext cx="1481328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Kim Moreland</a:t>
            </a:r>
          </a:p>
          <a:p>
            <a:pPr algn="ctr"/>
            <a:r>
              <a:rPr lang="en-US" sz="900" i="1" dirty="0"/>
              <a:t>Research and Sponsored Programs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cxnSp>
        <p:nvCxnSpPr>
          <p:cNvPr id="19" name="Straight Connector 18"/>
          <p:cNvCxnSpPr>
            <a:cxnSpLocks/>
          </p:cNvCxnSpPr>
          <p:nvPr/>
        </p:nvCxnSpPr>
        <p:spPr>
          <a:xfrm>
            <a:off x="5647413" y="1177434"/>
            <a:ext cx="1" cy="9039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1866937" y="2413013"/>
            <a:ext cx="1388354" cy="6517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Nadine Connor</a:t>
            </a:r>
          </a:p>
          <a:p>
            <a:pPr algn="ctr"/>
            <a:r>
              <a:rPr lang="en-US" sz="900" i="1" dirty="0"/>
              <a:t>Research Policy and Compliance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337239" y="4260426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601117" y="4462515"/>
            <a:ext cx="0" cy="23740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0334295" y="482606"/>
            <a:ext cx="127537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William Karpus</a:t>
            </a:r>
          </a:p>
          <a:p>
            <a:pPr algn="ctr"/>
            <a:r>
              <a:rPr lang="en-US" sz="900" i="1" dirty="0"/>
              <a:t>Graduate School</a:t>
            </a:r>
          </a:p>
          <a:p>
            <a:pPr algn="ctr"/>
            <a:r>
              <a:rPr lang="en-US" sz="900" dirty="0"/>
              <a:t>Dean</a:t>
            </a: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5561706" y="2095842"/>
            <a:ext cx="0" cy="3070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3983443" y="2114515"/>
            <a:ext cx="5519" cy="2796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8925807" y="2114515"/>
            <a:ext cx="0" cy="2448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337239" y="3408546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329937" y="5435394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341737" y="6146261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30" idx="2"/>
          </p:cNvCxnSpPr>
          <p:nvPr/>
        </p:nvCxnSpPr>
        <p:spPr>
          <a:xfrm flipH="1">
            <a:off x="5561706" y="3054942"/>
            <a:ext cx="1" cy="1954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9965715" y="3165723"/>
            <a:ext cx="1464285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Robert Andresen</a:t>
            </a:r>
          </a:p>
          <a:p>
            <a:pPr algn="ctr"/>
            <a:r>
              <a:rPr lang="en-US" sz="900" dirty="0"/>
              <a:t>Associate Director,</a:t>
            </a:r>
          </a:p>
          <a:p>
            <a:pPr algn="ctr"/>
            <a:r>
              <a:rPr lang="en-US" sz="900" dirty="0"/>
              <a:t>Research Financial Services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0007866" y="3966510"/>
            <a:ext cx="1422134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Mark Sweet</a:t>
            </a:r>
          </a:p>
          <a:p>
            <a:pPr algn="ctr"/>
            <a:r>
              <a:rPr lang="en-US" sz="900" dirty="0"/>
              <a:t>Associate Director,</a:t>
            </a:r>
          </a:p>
          <a:p>
            <a:pPr algn="ctr"/>
            <a:r>
              <a:rPr lang="en-US" sz="900" dirty="0"/>
              <a:t>Grant &amp; Contract Services</a:t>
            </a:r>
          </a:p>
        </p:txBody>
      </p:sp>
      <p:cxnSp>
        <p:nvCxnSpPr>
          <p:cNvPr id="77" name="Straight Connector 76"/>
          <p:cNvCxnSpPr/>
          <p:nvPr/>
        </p:nvCxnSpPr>
        <p:spPr>
          <a:xfrm flipH="1" flipV="1">
            <a:off x="9778239" y="3520840"/>
            <a:ext cx="190741" cy="18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9778239" y="3039417"/>
            <a:ext cx="8297" cy="12651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9778239" y="4304581"/>
            <a:ext cx="228818" cy="5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455506" y="1127937"/>
            <a:ext cx="0" cy="13375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10658933" y="1315345"/>
            <a:ext cx="1195634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Lisa Martin</a:t>
            </a:r>
          </a:p>
          <a:p>
            <a:pPr algn="ctr"/>
            <a:r>
              <a:rPr lang="en-US" sz="900" dirty="0"/>
              <a:t>Associate Dean</a:t>
            </a:r>
          </a:p>
        </p:txBody>
      </p:sp>
      <p:sp>
        <p:nvSpPr>
          <p:cNvPr id="86" name="Rectangle 85"/>
          <p:cNvSpPr/>
          <p:nvPr/>
        </p:nvSpPr>
        <p:spPr>
          <a:xfrm>
            <a:off x="10670806" y="2148084"/>
            <a:ext cx="1195634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err="1"/>
              <a:t>Parmesh</a:t>
            </a:r>
            <a:r>
              <a:rPr lang="en-US" sz="1100" b="1" dirty="0"/>
              <a:t> </a:t>
            </a:r>
            <a:r>
              <a:rPr lang="en-US" sz="1100" b="1" dirty="0" err="1"/>
              <a:t>Ramanathan</a:t>
            </a:r>
            <a:endParaRPr lang="en-US" sz="1100" b="1" dirty="0"/>
          </a:p>
          <a:p>
            <a:pPr algn="ctr"/>
            <a:r>
              <a:rPr lang="en-US" sz="900" dirty="0"/>
              <a:t>Associate Dean</a:t>
            </a:r>
          </a:p>
        </p:txBody>
      </p:sp>
      <p:cxnSp>
        <p:nvCxnSpPr>
          <p:cNvPr id="23" name="Straight Connector 22"/>
          <p:cNvCxnSpPr>
            <a:stCxn id="81" idx="1"/>
          </p:cNvCxnSpPr>
          <p:nvPr/>
        </p:nvCxnSpPr>
        <p:spPr>
          <a:xfrm flipH="1">
            <a:off x="10455506" y="1635385"/>
            <a:ext cx="20342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6" idx="1"/>
          </p:cNvCxnSpPr>
          <p:nvPr/>
        </p:nvCxnSpPr>
        <p:spPr>
          <a:xfrm flipH="1" flipV="1">
            <a:off x="10455506" y="2465529"/>
            <a:ext cx="215300" cy="25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4732166" y="529407"/>
            <a:ext cx="190500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en-US" sz="1200" b="1" dirty="0" smtClean="0"/>
              <a:t>Steven A. </a:t>
            </a:r>
            <a:r>
              <a:rPr lang="en-US" sz="1200" b="1" dirty="0"/>
              <a:t>Ackerman</a:t>
            </a:r>
          </a:p>
          <a:p>
            <a:pPr algn="ctr">
              <a:spcAft>
                <a:spcPts val="300"/>
              </a:spcAft>
            </a:pPr>
            <a:r>
              <a:rPr lang="en-US" sz="900" dirty="0"/>
              <a:t>Vice Chancellor for Research and Graduate Education</a:t>
            </a:r>
          </a:p>
        </p:txBody>
      </p:sp>
      <p:cxnSp>
        <p:nvCxnSpPr>
          <p:cNvPr id="76" name="Straight Connector 75"/>
          <p:cNvCxnSpPr>
            <a:endCxn id="67" idx="3"/>
          </p:cNvCxnSpPr>
          <p:nvPr/>
        </p:nvCxnSpPr>
        <p:spPr>
          <a:xfrm flipH="1">
            <a:off x="6637166" y="831033"/>
            <a:ext cx="3697131" cy="184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3448688" y="1251715"/>
            <a:ext cx="1069510" cy="6914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Peggy Ziebarth</a:t>
            </a:r>
          </a:p>
          <a:p>
            <a:pPr algn="ctr"/>
            <a:r>
              <a:rPr lang="en-US" sz="900" dirty="0"/>
              <a:t>Assistant to the VCRGE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219947" y="3754247"/>
            <a:ext cx="1043907" cy="553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Lynn Haynes</a:t>
            </a:r>
          </a:p>
          <a:p>
            <a:pPr algn="ctr"/>
            <a:r>
              <a:rPr lang="en-US" sz="800" dirty="0"/>
              <a:t>Director of the Office of Research Compliance</a:t>
            </a:r>
          </a:p>
        </p:txBody>
      </p:sp>
      <p:sp>
        <p:nvSpPr>
          <p:cNvPr id="80" name="Rectangle 79"/>
          <p:cNvSpPr/>
          <p:nvPr/>
        </p:nvSpPr>
        <p:spPr>
          <a:xfrm>
            <a:off x="8542381" y="3874164"/>
            <a:ext cx="1082185" cy="6478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Kathleen Ruby</a:t>
            </a:r>
          </a:p>
          <a:p>
            <a:pPr algn="ctr"/>
            <a:r>
              <a:rPr lang="en-US" sz="900" dirty="0"/>
              <a:t>Assistant to the AVCs</a:t>
            </a:r>
          </a:p>
        </p:txBody>
      </p:sp>
      <p:cxnSp>
        <p:nvCxnSpPr>
          <p:cNvPr id="21" name="Straight Connector 20"/>
          <p:cNvCxnSpPr>
            <a:stCxn id="29" idx="3"/>
          </p:cNvCxnSpPr>
          <p:nvPr/>
        </p:nvCxnSpPr>
        <p:spPr>
          <a:xfrm>
            <a:off x="7918941" y="2726353"/>
            <a:ext cx="46305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8381773" y="2726353"/>
            <a:ext cx="227" cy="15507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8535673" y="3152674"/>
            <a:ext cx="1082185" cy="6478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Ryan Pingel</a:t>
            </a:r>
          </a:p>
          <a:p>
            <a:pPr algn="ctr"/>
            <a:r>
              <a:rPr lang="en-US" sz="900" dirty="0"/>
              <a:t>Policy and Planning Analyst</a:t>
            </a:r>
          </a:p>
        </p:txBody>
      </p:sp>
      <p:cxnSp>
        <p:nvCxnSpPr>
          <p:cNvPr id="78" name="Straight Connector 77"/>
          <p:cNvCxnSpPr/>
          <p:nvPr/>
        </p:nvCxnSpPr>
        <p:spPr>
          <a:xfrm flipV="1">
            <a:off x="8381773" y="3489476"/>
            <a:ext cx="160608" cy="1086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8382000" y="4277075"/>
            <a:ext cx="17111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2232517" y="3187977"/>
            <a:ext cx="1022774" cy="4602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Lynn Haynes</a:t>
            </a:r>
          </a:p>
          <a:p>
            <a:pPr algn="ctr"/>
            <a:r>
              <a:rPr lang="en-US" sz="900" dirty="0"/>
              <a:t>Interim Director of IRBs</a:t>
            </a:r>
          </a:p>
        </p:txBody>
      </p:sp>
      <p:sp>
        <p:nvSpPr>
          <p:cNvPr id="79" name="Rectangle 78"/>
          <p:cNvSpPr/>
          <p:nvPr/>
        </p:nvSpPr>
        <p:spPr>
          <a:xfrm>
            <a:off x="3501795" y="3527039"/>
            <a:ext cx="963299" cy="594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/>
              <a:t>Human Research Protection Program</a:t>
            </a:r>
            <a:endParaRPr lang="en-US" sz="950" dirty="0"/>
          </a:p>
        </p:txBody>
      </p:sp>
      <p:sp>
        <p:nvSpPr>
          <p:cNvPr id="84" name="Rectangle 83"/>
          <p:cNvSpPr/>
          <p:nvPr/>
        </p:nvSpPr>
        <p:spPr>
          <a:xfrm>
            <a:off x="3500916" y="4198112"/>
            <a:ext cx="965055" cy="4842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/>
              <a:t>Stem Cell Research Oversight</a:t>
            </a:r>
            <a:endParaRPr lang="en-US" sz="950" dirty="0"/>
          </a:p>
        </p:txBody>
      </p:sp>
      <p:sp>
        <p:nvSpPr>
          <p:cNvPr id="85" name="Rectangle 84"/>
          <p:cNvSpPr/>
          <p:nvPr/>
        </p:nvSpPr>
        <p:spPr>
          <a:xfrm>
            <a:off x="2225338" y="4516119"/>
            <a:ext cx="1029953" cy="7022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Janet Welter</a:t>
            </a:r>
          </a:p>
          <a:p>
            <a:pPr algn="ctr"/>
            <a:r>
              <a:rPr lang="en-US" sz="800" i="1" dirty="0"/>
              <a:t>RARC Veterinary Services</a:t>
            </a:r>
          </a:p>
          <a:p>
            <a:pPr algn="ctr"/>
            <a:r>
              <a:rPr lang="en-US" sz="800" dirty="0"/>
              <a:t>Chief Campus Veterinarian</a:t>
            </a:r>
          </a:p>
        </p:txBody>
      </p:sp>
      <p:cxnSp>
        <p:nvCxnSpPr>
          <p:cNvPr id="88" name="Straight Connector 87"/>
          <p:cNvCxnSpPr/>
          <p:nvPr/>
        </p:nvCxnSpPr>
        <p:spPr>
          <a:xfrm>
            <a:off x="2040468" y="3073568"/>
            <a:ext cx="276" cy="10512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084077" y="4398679"/>
            <a:ext cx="267309" cy="161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040468" y="3500338"/>
            <a:ext cx="18459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042406" y="3979816"/>
            <a:ext cx="18459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>
          <a:xfrm>
            <a:off x="3495215" y="4778174"/>
            <a:ext cx="991872" cy="5982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/>
              <a:t>Research Animal Resources Compliance</a:t>
            </a:r>
            <a:endParaRPr lang="en-US" sz="950" dirty="0"/>
          </a:p>
        </p:txBody>
      </p:sp>
      <p:cxnSp>
        <p:nvCxnSpPr>
          <p:cNvPr id="114" name="Straight Connector 113"/>
          <p:cNvCxnSpPr/>
          <p:nvPr/>
        </p:nvCxnSpPr>
        <p:spPr>
          <a:xfrm>
            <a:off x="3345915" y="3979816"/>
            <a:ext cx="0" cy="96082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H="1">
            <a:off x="3347125" y="4944311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H="1">
            <a:off x="3345915" y="3979816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2040468" y="4084361"/>
            <a:ext cx="0" cy="847434"/>
          </a:xfrm>
          <a:prstGeom prst="line">
            <a:avLst/>
          </a:prstGeom>
          <a:ln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2042406" y="4940643"/>
            <a:ext cx="184595" cy="0"/>
          </a:xfrm>
          <a:prstGeom prst="line">
            <a:avLst/>
          </a:prstGeom>
          <a:ln w="25400" cap="flat" cmpd="sng" algn="ctr">
            <a:solidFill>
              <a:schemeClr val="dk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V="1">
            <a:off x="2700679" y="4315513"/>
            <a:ext cx="0" cy="1925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3084077" y="4303369"/>
            <a:ext cx="5186" cy="10842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>
            <a:off x="3347125" y="4516119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3240614" y="5048636"/>
            <a:ext cx="266850" cy="714"/>
          </a:xfrm>
          <a:prstGeom prst="line">
            <a:avLst/>
          </a:prstGeom>
          <a:ln w="25400" cap="flat" cmpd="sng" algn="ctr">
            <a:solidFill>
              <a:schemeClr val="dk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cxnSpLocks/>
          </p:cNvCxnSpPr>
          <p:nvPr/>
        </p:nvCxnSpPr>
        <p:spPr>
          <a:xfrm flipH="1">
            <a:off x="2559312" y="819310"/>
            <a:ext cx="21640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722200" y="1264119"/>
            <a:ext cx="1347050" cy="679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PVL 100740</a:t>
            </a:r>
          </a:p>
          <a:p>
            <a:pPr algn="ctr"/>
            <a:r>
              <a:rPr lang="en-US" sz="900" i="1" dirty="0"/>
              <a:t>Industry Sponsored Research</a:t>
            </a:r>
          </a:p>
          <a:p>
            <a:pPr algn="ctr"/>
            <a:r>
              <a:rPr lang="en-US" sz="900" dirty="0"/>
              <a:t>Assistant Vice Chancellor</a:t>
            </a:r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391400" y="846779"/>
            <a:ext cx="0" cy="4151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cxnSpLocks/>
          </p:cNvCxnSpPr>
          <p:nvPr/>
        </p:nvCxnSpPr>
        <p:spPr>
          <a:xfrm flipV="1">
            <a:off x="3906014" y="832758"/>
            <a:ext cx="0" cy="4071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2559312" y="819310"/>
            <a:ext cx="0" cy="4071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cxnSpLocks/>
          </p:cNvCxnSpPr>
          <p:nvPr/>
        </p:nvCxnSpPr>
        <p:spPr>
          <a:xfrm flipV="1">
            <a:off x="8860273" y="846779"/>
            <a:ext cx="0" cy="4071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H="1">
            <a:off x="6695619" y="6298371"/>
            <a:ext cx="23200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791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3374</TotalTime>
  <Words>285</Words>
  <Application>Microsoft Office PowerPoint</Application>
  <PresentationFormat>Widescreen</PresentationFormat>
  <Paragraphs>103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BAER, EMILY R</dc:creator>
  <cp:lastModifiedBy>Caitlin Milnthorpe</cp:lastModifiedBy>
  <cp:revision>199</cp:revision>
  <cp:lastPrinted>2017-11-10T20:15:38Z</cp:lastPrinted>
  <dcterms:created xsi:type="dcterms:W3CDTF">2014-08-13T19:20:31Z</dcterms:created>
  <dcterms:modified xsi:type="dcterms:W3CDTF">2020-06-05T13:51:39Z</dcterms:modified>
</cp:coreProperties>
</file>