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9" d="100"/>
          <a:sy n="109" d="100"/>
        </p:scale>
        <p:origin x="13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</a:t>
            </a:r>
            <a:r>
              <a:rPr lang="en-US" dirty="0" smtClean="0"/>
              <a:t>(OVCRGE</a:t>
            </a:r>
            <a:r>
              <a:rPr lang="en-US" dirty="0"/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803850" y="1394646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Natasha </a:t>
            </a:r>
            <a:r>
              <a:rPr lang="en-US" sz="1100" b="1" dirty="0" err="1" smtClean="0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</a:t>
            </a:r>
            <a:r>
              <a:rPr lang="en-US" sz="900" dirty="0" smtClean="0"/>
              <a:t>Communications</a:t>
            </a:r>
            <a:endParaRPr lang="en-US" sz="9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1032094" y="635535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11/1/2019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OVCRGE</a:t>
            </a:r>
            <a:endParaRPr lang="en-US" sz="1100" b="1" dirty="0"/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Brian </a:t>
            </a:r>
            <a:r>
              <a:rPr lang="en-US" sz="1100" b="1" dirty="0"/>
              <a:t>Fox</a:t>
            </a:r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Integrity</a:t>
            </a:r>
            <a:endParaRPr lang="en-US" sz="900" i="1" dirty="0"/>
          </a:p>
          <a:p>
            <a:pPr algn="ctr"/>
            <a:r>
              <a:rPr lang="en-US" sz="900" dirty="0"/>
              <a:t>Associate 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4775980" y="3258353"/>
            <a:ext cx="1817373" cy="2466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 smtClean="0"/>
              <a:t>Arboretum</a:t>
            </a:r>
            <a:endParaRPr lang="en-US" sz="900" dirty="0"/>
          </a:p>
          <a:p>
            <a:pPr lvl="0" algn="ctr"/>
            <a:r>
              <a:rPr lang="en-US" sz="900" dirty="0"/>
              <a:t>Biotechnology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err="1" smtClean="0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Cell &amp; Molecular </a:t>
            </a:r>
            <a:r>
              <a:rPr lang="en-US" sz="900" dirty="0" smtClean="0"/>
              <a:t>Biology</a:t>
            </a:r>
          </a:p>
          <a:p>
            <a:pPr lvl="0" algn="ctr"/>
            <a:r>
              <a:rPr lang="en-US" sz="900" dirty="0" smtClean="0"/>
              <a:t>Data Science Institute</a:t>
            </a:r>
          </a:p>
          <a:p>
            <a:pPr lvl="0" algn="ctr"/>
            <a:r>
              <a:rPr lang="en-US" sz="900" dirty="0" smtClean="0"/>
              <a:t>Genomic Science Innovation</a:t>
            </a:r>
            <a:endParaRPr lang="en-US" sz="900" dirty="0"/>
          </a:p>
          <a:p>
            <a:pPr lvl="0" algn="ctr"/>
            <a:r>
              <a:rPr lang="en-US" sz="900" dirty="0" smtClean="0"/>
              <a:t>Institute </a:t>
            </a:r>
            <a:r>
              <a:rPr lang="en-US" sz="900" dirty="0"/>
              <a:t>on </a:t>
            </a:r>
            <a:r>
              <a:rPr lang="en-US" sz="900" dirty="0" smtClean="0"/>
              <a:t>Aging</a:t>
            </a:r>
            <a:endParaRPr lang="en-US" sz="900" dirty="0"/>
          </a:p>
          <a:p>
            <a:pPr lvl="0" algn="ctr"/>
            <a:r>
              <a:rPr lang="en-US" sz="900" dirty="0"/>
              <a:t>Molecular </a:t>
            </a:r>
            <a:r>
              <a:rPr lang="en-US" sz="900" dirty="0" smtClean="0"/>
              <a:t>Virology</a:t>
            </a:r>
            <a:endParaRPr lang="en-US" sz="900" dirty="0"/>
          </a:p>
          <a:p>
            <a:pPr lvl="0" algn="ctr"/>
            <a:r>
              <a:rPr lang="en-US" sz="900" dirty="0"/>
              <a:t>Primate Research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smtClean="0"/>
              <a:t>Physical Sciences Lab</a:t>
            </a:r>
          </a:p>
          <a:p>
            <a:pPr lvl="0" algn="ctr"/>
            <a:r>
              <a:rPr lang="en-US" sz="900" dirty="0" smtClean="0"/>
              <a:t>Space </a:t>
            </a:r>
            <a:r>
              <a:rPr lang="en-US" sz="900" dirty="0"/>
              <a:t>Science &amp; </a:t>
            </a:r>
            <a:r>
              <a:rPr lang="en-US" sz="900" dirty="0" smtClean="0"/>
              <a:t>Engineering</a:t>
            </a:r>
            <a:endParaRPr lang="en-US" sz="900" dirty="0"/>
          </a:p>
          <a:p>
            <a:pPr lvl="0" algn="ctr"/>
            <a:r>
              <a:rPr lang="en-US" sz="900" dirty="0" err="1" smtClean="0"/>
              <a:t>Waisman</a:t>
            </a:r>
            <a:r>
              <a:rPr lang="en-US" sz="900" dirty="0" smtClean="0"/>
              <a:t> Center</a:t>
            </a:r>
          </a:p>
          <a:p>
            <a:pPr lvl="0" algn="ctr"/>
            <a:r>
              <a:rPr lang="en-US" sz="900" dirty="0" smtClean="0"/>
              <a:t>Wisconsin Energy Institute</a:t>
            </a:r>
          </a:p>
          <a:p>
            <a:pPr lvl="0" algn="ctr"/>
            <a:r>
              <a:rPr lang="en-US" sz="900" dirty="0" smtClean="0"/>
              <a:t>Wisconsin </a:t>
            </a:r>
            <a:r>
              <a:rPr lang="en-US" sz="900" dirty="0"/>
              <a:t>Institute for </a:t>
            </a:r>
            <a:r>
              <a:rPr lang="en-US" sz="900" dirty="0" smtClean="0"/>
              <a:t>Discovery</a:t>
            </a:r>
            <a:endParaRPr lang="en-US" sz="900" dirty="0"/>
          </a:p>
          <a:p>
            <a:pPr lvl="0" algn="ctr"/>
            <a:r>
              <a:rPr lang="en-US" sz="900" dirty="0" smtClean="0"/>
              <a:t>WIPAC (</a:t>
            </a:r>
            <a:r>
              <a:rPr lang="en-US" sz="900" dirty="0" err="1" smtClean="0"/>
              <a:t>IceCube</a:t>
            </a:r>
            <a:r>
              <a:rPr lang="en-US" sz="900" dirty="0" smtClean="0"/>
              <a:t>)</a:t>
            </a:r>
            <a:endParaRPr lang="en-US" sz="900" dirty="0"/>
          </a:p>
          <a:p>
            <a:pPr lvl="0" algn="ctr"/>
            <a:r>
              <a:rPr lang="en-US" sz="900" dirty="0"/>
              <a:t>Stem </a:t>
            </a:r>
            <a:r>
              <a:rPr lang="en-US" sz="900" dirty="0" smtClean="0"/>
              <a:t>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84607" y="3179677"/>
            <a:ext cx="1403541" cy="566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Amy Wendt </a:t>
            </a:r>
            <a:endParaRPr lang="en-US" sz="1100" b="1" dirty="0"/>
          </a:p>
          <a:p>
            <a:pPr algn="ctr"/>
            <a:r>
              <a:rPr lang="en-US" sz="900" i="1" dirty="0" smtClean="0"/>
              <a:t>Physical </a:t>
            </a:r>
            <a:r>
              <a:rPr lang="en-US" sz="900" i="1" dirty="0"/>
              <a:t>Sciences</a:t>
            </a:r>
          </a:p>
          <a:p>
            <a:pPr algn="ctr"/>
            <a:r>
              <a:rPr lang="en-US" sz="900" dirty="0" smtClean="0"/>
              <a:t>Interim Associate </a:t>
            </a:r>
            <a:r>
              <a:rPr lang="en-US" sz="900" dirty="0"/>
              <a:t>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7" y="3913875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schemeClr val="tx1"/>
                </a:solidFill>
              </a:rPr>
              <a:t>Cynthia </a:t>
            </a:r>
            <a:r>
              <a:rPr lang="en-US" sz="1100" b="1" dirty="0" err="1" smtClean="0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</a:p>
          <a:p>
            <a:pPr lvl="0" algn="ctr"/>
            <a:r>
              <a:rPr lang="en-US" sz="900" smtClean="0">
                <a:solidFill>
                  <a:prstClr val="black"/>
                </a:solidFill>
              </a:rPr>
              <a:t>Associate </a:t>
            </a:r>
            <a:r>
              <a:rPr lang="en-US" sz="900" dirty="0">
                <a:solidFill>
                  <a:prstClr val="black"/>
                </a:solidFill>
              </a:rPr>
              <a:t>Vice </a:t>
            </a:r>
            <a:r>
              <a:rPr lang="en-US" sz="900" dirty="0" smtClean="0">
                <a:solidFill>
                  <a:prstClr val="black"/>
                </a:solidFill>
              </a:rPr>
              <a:t>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3762" y="5069065"/>
            <a:ext cx="1420393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Nora Cate Schaeffer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 smtClean="0">
                <a:solidFill>
                  <a:prstClr val="black"/>
                </a:solidFill>
              </a:rPr>
              <a:t>Social Sciences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Interim Associate </a:t>
            </a:r>
            <a:r>
              <a:rPr lang="en-US" sz="900" dirty="0">
                <a:solidFill>
                  <a:prstClr val="black"/>
                </a:solidFill>
              </a:rPr>
              <a:t>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4748" y="5704401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Florence Hsia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769494" y="983975"/>
            <a:ext cx="1270815" cy="575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528371"/>
            <a:ext cx="1134039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Rebecca </a:t>
            </a:r>
            <a:r>
              <a:rPr lang="en-US" sz="1100" b="1" dirty="0" smtClean="0"/>
              <a:t>Moritz</a:t>
            </a:r>
            <a:endParaRPr lang="en-US" sz="1100" b="1" dirty="0"/>
          </a:p>
          <a:p>
            <a:pPr algn="ctr"/>
            <a:r>
              <a:rPr lang="en-US" sz="900" i="1" dirty="0"/>
              <a:t>Select Agents </a:t>
            </a:r>
          </a:p>
          <a:p>
            <a:pPr algn="ctr"/>
            <a:r>
              <a:rPr lang="en-US" sz="900" dirty="0" smtClean="0"/>
              <a:t>Responsible </a:t>
            </a:r>
            <a:r>
              <a:rPr lang="en-US" sz="900" dirty="0"/>
              <a:t>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Mark Wegener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Interim Director of Computer Services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8167" cy="30815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4694195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9" idx="1"/>
          </p:cNvCxnSpPr>
          <p:nvPr/>
        </p:nvCxnSpPr>
        <p:spPr>
          <a:xfrm flipH="1">
            <a:off x="6707471" y="6280197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Kim Moreland</a:t>
            </a:r>
            <a:endParaRPr lang="en-US" sz="1100" b="1" dirty="0"/>
          </a:p>
          <a:p>
            <a:pPr algn="ctr"/>
            <a:r>
              <a:rPr lang="en-US" sz="900" i="1" dirty="0" smtClean="0"/>
              <a:t>Research and Sponsored Programs</a:t>
            </a:r>
            <a:endParaRPr lang="en-US" sz="900" i="1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Nadine Connor</a:t>
            </a:r>
            <a:endParaRPr lang="en-US" sz="1100" b="1" dirty="0"/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Compliance</a:t>
            </a:r>
            <a:endParaRPr lang="en-US" sz="900" i="1" dirty="0"/>
          </a:p>
          <a:p>
            <a:pPr algn="ctr"/>
            <a:r>
              <a:rPr lang="en-US" sz="900" dirty="0" smtClean="0"/>
              <a:t>Associate </a:t>
            </a:r>
            <a:r>
              <a:rPr lang="en-US" sz="900" dirty="0"/>
              <a:t>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26042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462515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553200" y="1173604"/>
            <a:ext cx="0" cy="6117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3202" y="1777364"/>
            <a:ext cx="2241856" cy="80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43539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41737" y="614626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65715" y="3165723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Robert Andresen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Research Financial Services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Mark Sweet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Grant &amp; Contract Services</a:t>
            </a:r>
            <a:endParaRPr lang="en-US" sz="900" dirty="0"/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Lisa Martin</a:t>
            </a:r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Parmesh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Ramanathan</a:t>
            </a:r>
            <a:endParaRPr lang="en-US" sz="1100" b="1" dirty="0" smtClean="0"/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 smtClean="0"/>
              <a:t>Steve Ackerman</a:t>
            </a:r>
            <a:endParaRPr lang="en-US" sz="1200" b="1" dirty="0"/>
          </a:p>
          <a:p>
            <a:pPr algn="ctr">
              <a:spcAft>
                <a:spcPts val="300"/>
              </a:spcAft>
            </a:pPr>
            <a:r>
              <a:rPr lang="en-US" sz="900" dirty="0" smtClean="0"/>
              <a:t>Interim Vice </a:t>
            </a:r>
            <a:r>
              <a:rPr lang="en-US" sz="900" dirty="0"/>
              <a:t>Chancellor for Research and Graduate </a:t>
            </a:r>
            <a:r>
              <a:rPr lang="en-US" sz="900" dirty="0" smtClean="0"/>
              <a:t>Education</a:t>
            </a:r>
            <a:endParaRPr lang="en-US" sz="900" dirty="0"/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341407" y="959296"/>
            <a:ext cx="1292757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Peggy Ziebarth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VCRGE</a:t>
            </a:r>
            <a:endParaRPr lang="en-US" sz="9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637166" y="1117559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219947" y="3754247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Lynn Haynes</a:t>
            </a:r>
            <a:endParaRPr lang="en-US" sz="1100" b="1" dirty="0"/>
          </a:p>
          <a:p>
            <a:pPr algn="ctr"/>
            <a:r>
              <a:rPr lang="en-US" sz="800" dirty="0" smtClean="0"/>
              <a:t>Director of the Office of Research Compliance</a:t>
            </a:r>
            <a:endParaRPr lang="en-US" sz="800" dirty="0"/>
          </a:p>
        </p:txBody>
      </p:sp>
      <p:sp>
        <p:nvSpPr>
          <p:cNvPr id="80" name="Rectangle 79"/>
          <p:cNvSpPr/>
          <p:nvPr/>
        </p:nvSpPr>
        <p:spPr>
          <a:xfrm>
            <a:off x="8542381" y="387416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Kathleen Ruby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AVCs</a:t>
            </a:r>
            <a:endParaRPr lang="en-US" sz="900" dirty="0"/>
          </a:p>
        </p:txBody>
      </p:sp>
      <p:cxnSp>
        <p:nvCxnSpPr>
          <p:cNvPr id="21" name="Straight Connector 20"/>
          <p:cNvCxnSpPr>
            <a:stCxn id="29" idx="3"/>
          </p:cNvCxnSpPr>
          <p:nvPr/>
        </p:nvCxnSpPr>
        <p:spPr>
          <a:xfrm>
            <a:off x="7918941" y="2726353"/>
            <a:ext cx="46305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381773" y="2726353"/>
            <a:ext cx="227" cy="15507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535673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Ryan Pingel</a:t>
            </a:r>
            <a:endParaRPr lang="en-US" sz="1100" b="1" dirty="0"/>
          </a:p>
          <a:p>
            <a:pPr algn="ctr"/>
            <a:r>
              <a:rPr lang="en-US" sz="900" dirty="0" smtClean="0"/>
              <a:t>Policy and Planning Analyst</a:t>
            </a:r>
            <a:endParaRPr lang="en-US" sz="900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8381773" y="3489476"/>
            <a:ext cx="160608" cy="10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82000" y="4277075"/>
            <a:ext cx="171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232517" y="3187977"/>
            <a:ext cx="1022774" cy="460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Nichelle Cobb</a:t>
            </a:r>
            <a:endParaRPr lang="en-US" sz="1100" b="1" dirty="0"/>
          </a:p>
          <a:p>
            <a:pPr algn="ctr"/>
            <a:r>
              <a:rPr lang="en-US" sz="900" dirty="0" smtClean="0"/>
              <a:t>Director of Health Science IRB</a:t>
            </a:r>
            <a:endParaRPr lang="en-US" sz="900" dirty="0"/>
          </a:p>
        </p:txBody>
      </p:sp>
      <p:sp>
        <p:nvSpPr>
          <p:cNvPr id="79" name="Rectangle 78"/>
          <p:cNvSpPr/>
          <p:nvPr/>
        </p:nvSpPr>
        <p:spPr>
          <a:xfrm>
            <a:off x="3501795" y="3527039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500916" y="4198112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225338" y="4516119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Janet Welter</a:t>
            </a:r>
            <a:endParaRPr lang="en-US" sz="1100" b="1" dirty="0"/>
          </a:p>
          <a:p>
            <a:pPr algn="ctr"/>
            <a:r>
              <a:rPr lang="en-US" sz="800" i="1" dirty="0" smtClean="0"/>
              <a:t>RARC Veterinary Services</a:t>
            </a:r>
          </a:p>
          <a:p>
            <a:pPr algn="ctr"/>
            <a:r>
              <a:rPr lang="en-US" sz="800" dirty="0" smtClean="0"/>
              <a:t>Chief Campus Veterinarian</a:t>
            </a:r>
            <a:endParaRPr lang="en-US" sz="80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040468" y="3073568"/>
            <a:ext cx="276" cy="1051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4077" y="4398679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40468" y="3500338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2406" y="3979816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5215" y="4778174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Research Animal Resources Compliance</a:t>
            </a:r>
            <a:endParaRPr lang="en-US" sz="95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915" y="3979816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7125" y="494431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915" y="397981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040468" y="4084361"/>
            <a:ext cx="0" cy="847434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2406" y="4940643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679" y="4315513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4077" y="4303369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7125" y="451611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240614" y="5048636"/>
            <a:ext cx="266850" cy="714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4034631" y="1082974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</TotalTime>
  <Words>277</Words>
  <Application>Microsoft Office PowerPoint</Application>
  <PresentationFormat>Widescreen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Caitlin Milnthorpe</cp:lastModifiedBy>
  <cp:revision>187</cp:revision>
  <cp:lastPrinted>2017-11-10T20:15:38Z</cp:lastPrinted>
  <dcterms:created xsi:type="dcterms:W3CDTF">2014-08-13T19:20:31Z</dcterms:created>
  <dcterms:modified xsi:type="dcterms:W3CDTF">2019-11-01T14:10:51Z</dcterms:modified>
</cp:coreProperties>
</file>