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2C86792-19FB-430F-8E89-BA87A29C157C}">
          <p14:sldIdLst/>
        </p14:section>
        <p14:section name="Untitled Section" id="{E8FFB46E-9A33-4468-A454-4ED29615C602}">
          <p14:sldIdLst/>
        </p14:section>
        <p14:section name="Untitled Section" id="{CA951CE8-68EF-45AF-A513-E394D8194276}">
          <p14:sldIdLst/>
        </p14:section>
        <p14:section name="Untitled Section" id="{8CD93EDE-224B-47C4-983D-2DA6FF757FC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02" autoAdjust="0"/>
    <p:restoredTop sz="94660"/>
  </p:normalViewPr>
  <p:slideViewPr>
    <p:cSldViewPr>
      <p:cViewPr varScale="1">
        <p:scale>
          <a:sx n="69" d="100"/>
          <a:sy n="69" d="100"/>
        </p:scale>
        <p:origin x="118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5138"/>
          </a:xfrm>
          <a:prstGeom prst="rect">
            <a:avLst/>
          </a:prstGeom>
        </p:spPr>
        <p:txBody>
          <a:bodyPr vert="horz" lIns="91357" tIns="45679" rIns="91357" bIns="456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9" y="0"/>
            <a:ext cx="3032125" cy="465138"/>
          </a:xfrm>
          <a:prstGeom prst="rect">
            <a:avLst/>
          </a:prstGeom>
        </p:spPr>
        <p:txBody>
          <a:bodyPr vert="horz" lIns="91357" tIns="45679" rIns="91357" bIns="45679" rtlCol="0"/>
          <a:lstStyle>
            <a:lvl1pPr algn="r">
              <a:defRPr sz="1200"/>
            </a:lvl1pPr>
          </a:lstStyle>
          <a:p>
            <a:fld id="{393CC534-DE8D-4358-8387-F250F478FEA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7" tIns="45679" rIns="91357" bIns="456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9" y="4467227"/>
            <a:ext cx="5597525" cy="3656013"/>
          </a:xfrm>
          <a:prstGeom prst="rect">
            <a:avLst/>
          </a:prstGeom>
        </p:spPr>
        <p:txBody>
          <a:bodyPr vert="horz" lIns="91357" tIns="45679" rIns="91357" bIns="456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5"/>
            <a:ext cx="3032125" cy="465137"/>
          </a:xfrm>
          <a:prstGeom prst="rect">
            <a:avLst/>
          </a:prstGeom>
        </p:spPr>
        <p:txBody>
          <a:bodyPr vert="horz" lIns="91357" tIns="45679" rIns="91357" bIns="456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9" y="8818565"/>
            <a:ext cx="3032125" cy="465137"/>
          </a:xfrm>
          <a:prstGeom prst="rect">
            <a:avLst/>
          </a:prstGeom>
        </p:spPr>
        <p:txBody>
          <a:bodyPr vert="horz" lIns="91357" tIns="45679" rIns="91357" bIns="45679" rtlCol="0" anchor="b"/>
          <a:lstStyle>
            <a:lvl1pPr algn="r">
              <a:defRPr sz="1200"/>
            </a:lvl1pPr>
          </a:lstStyle>
          <a:p>
            <a:fld id="{172D6D84-DBDF-40E1-B0DC-FEBBF0E4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D6D84-DBDF-40E1-B0DC-FEBBF0E48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1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8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7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3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9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7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5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9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3153-FC1D-43F8-B6D1-FA21604735B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0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2766" y="-32274"/>
            <a:ext cx="7380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Office of the Vice Chancellor for Research and Graduate Education </a:t>
            </a:r>
            <a:r>
              <a:rPr lang="en-US" dirty="0" smtClean="0"/>
              <a:t>(OVCRGE</a:t>
            </a:r>
            <a:r>
              <a:rPr lang="en-US" dirty="0"/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4724400" y="337058"/>
            <a:ext cx="19050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1100" b="1" dirty="0"/>
              <a:t>Marsha R. </a:t>
            </a:r>
            <a:r>
              <a:rPr lang="en-US" sz="1100" b="1" dirty="0" err="1"/>
              <a:t>Mailick</a:t>
            </a:r>
            <a:endParaRPr lang="en-US" sz="1100" b="1" dirty="0"/>
          </a:p>
          <a:p>
            <a:pPr algn="ctr">
              <a:spcAft>
                <a:spcPts val="300"/>
              </a:spcAft>
            </a:pPr>
            <a:r>
              <a:rPr lang="en-US" sz="900" dirty="0"/>
              <a:t>Vice Chancellor for Research and Graduate Education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980390" y="1465394"/>
            <a:ext cx="1292757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Andrew Richards</a:t>
            </a:r>
          </a:p>
          <a:p>
            <a:pPr algn="ctr"/>
            <a:r>
              <a:rPr lang="en-US" sz="900" dirty="0" smtClean="0"/>
              <a:t>Chief </a:t>
            </a:r>
            <a:r>
              <a:rPr lang="en-US" sz="900" smtClean="0"/>
              <a:t>of Staff</a:t>
            </a:r>
            <a:endParaRPr lang="en-US" sz="900" dirty="0"/>
          </a:p>
        </p:txBody>
      </p:sp>
      <p:sp>
        <p:nvSpPr>
          <p:cNvPr id="126" name="TextBox 125"/>
          <p:cNvSpPr txBox="1"/>
          <p:nvPr/>
        </p:nvSpPr>
        <p:spPr>
          <a:xfrm>
            <a:off x="10905127" y="6370190"/>
            <a:ext cx="15811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4</a:t>
            </a:r>
            <a:r>
              <a:rPr lang="en-US" sz="800" dirty="0" smtClean="0"/>
              <a:t>/24/2017</a:t>
            </a:r>
            <a:endParaRPr lang="en-US" sz="800" dirty="0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949044" y="2081378"/>
            <a:ext cx="7866889" cy="136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34109" y="2397764"/>
            <a:ext cx="14848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Petra Schroeder</a:t>
            </a:r>
          </a:p>
          <a:p>
            <a:pPr algn="ctr"/>
            <a:r>
              <a:rPr lang="en-US" sz="900" i="1" dirty="0"/>
              <a:t>Administration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04359" y="2397764"/>
            <a:ext cx="1314695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smtClean="0"/>
              <a:t>OVCRGE</a:t>
            </a:r>
            <a:endParaRPr lang="en-US" sz="1100" b="1" dirty="0"/>
          </a:p>
          <a:p>
            <a:pPr algn="ctr"/>
            <a:r>
              <a:rPr lang="en-US" sz="1100" b="1" dirty="0"/>
              <a:t>Research Centers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2311" y="2397764"/>
            <a:ext cx="1357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Divisional Associate Vice Chancellors for Research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23459" y="2397764"/>
            <a:ext cx="1478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Brian </a:t>
            </a:r>
            <a:r>
              <a:rPr lang="en-US" sz="1100" b="1" dirty="0"/>
              <a:t>Fox</a:t>
            </a:r>
          </a:p>
          <a:p>
            <a:pPr algn="ctr"/>
            <a:r>
              <a:rPr lang="en-US" sz="900" i="1" dirty="0"/>
              <a:t>Research </a:t>
            </a:r>
            <a:r>
              <a:rPr lang="en-US" sz="900" i="1" dirty="0" smtClean="0"/>
              <a:t>Policy and Integrity</a:t>
            </a:r>
            <a:endParaRPr lang="en-US" sz="900" i="1" dirty="0"/>
          </a:p>
          <a:p>
            <a:pPr algn="ctr"/>
            <a:r>
              <a:rPr lang="en-US" sz="900" dirty="0"/>
              <a:t>Associate Vice </a:t>
            </a:r>
            <a:r>
              <a:rPr lang="en-US" sz="900" dirty="0" smtClean="0"/>
              <a:t>Chancellor</a:t>
            </a:r>
            <a:endParaRPr lang="en-US" sz="900" dirty="0"/>
          </a:p>
        </p:txBody>
      </p:sp>
      <p:sp>
        <p:nvSpPr>
          <p:cNvPr id="34" name="Rectangle 33"/>
          <p:cNvSpPr/>
          <p:nvPr/>
        </p:nvSpPr>
        <p:spPr>
          <a:xfrm>
            <a:off x="4775980" y="3258354"/>
            <a:ext cx="1817373" cy="2738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/>
          </a:p>
          <a:p>
            <a:pPr algn="ctr"/>
            <a:r>
              <a:rPr lang="en-US" sz="900" dirty="0"/>
              <a:t>Aquatic Sciences Center </a:t>
            </a:r>
          </a:p>
          <a:p>
            <a:pPr algn="ctr"/>
            <a:r>
              <a:rPr lang="en-US" sz="900" dirty="0" smtClean="0"/>
              <a:t>Arboretum</a:t>
            </a:r>
            <a:endParaRPr lang="en-US" sz="900" dirty="0"/>
          </a:p>
          <a:p>
            <a:pPr lvl="0" algn="ctr"/>
            <a:r>
              <a:rPr lang="en-US" sz="900" dirty="0"/>
              <a:t>Biotechnology </a:t>
            </a:r>
            <a:r>
              <a:rPr lang="en-US" sz="900" dirty="0" smtClean="0"/>
              <a:t>Center</a:t>
            </a:r>
            <a:endParaRPr lang="en-US" sz="900" dirty="0"/>
          </a:p>
          <a:p>
            <a:pPr lvl="0" algn="ctr"/>
            <a:r>
              <a:rPr lang="en-US" sz="900" dirty="0" err="1" smtClean="0"/>
              <a:t>Biotron</a:t>
            </a:r>
            <a:endParaRPr lang="en-US" sz="900" dirty="0"/>
          </a:p>
          <a:p>
            <a:pPr lvl="0" algn="ctr"/>
            <a:r>
              <a:rPr lang="en-US" sz="900" dirty="0"/>
              <a:t>Cell &amp; Molecular </a:t>
            </a:r>
            <a:r>
              <a:rPr lang="en-US" sz="900" dirty="0" smtClean="0"/>
              <a:t>Biology</a:t>
            </a:r>
            <a:endParaRPr lang="en-US" sz="900" dirty="0"/>
          </a:p>
          <a:p>
            <a:pPr lvl="0" algn="ctr"/>
            <a:r>
              <a:rPr lang="en-US" sz="900" dirty="0"/>
              <a:t>Discovery 2 Product</a:t>
            </a:r>
          </a:p>
          <a:p>
            <a:pPr lvl="0" algn="ctr"/>
            <a:r>
              <a:rPr lang="en-US" sz="900" dirty="0"/>
              <a:t>Institute on </a:t>
            </a:r>
            <a:r>
              <a:rPr lang="en-US" sz="900" dirty="0" smtClean="0"/>
              <a:t>Aging</a:t>
            </a:r>
            <a:endParaRPr lang="en-US" sz="900" dirty="0"/>
          </a:p>
          <a:p>
            <a:pPr lvl="0" algn="ctr"/>
            <a:r>
              <a:rPr lang="en-US" sz="900" dirty="0"/>
              <a:t>Molecular </a:t>
            </a:r>
            <a:r>
              <a:rPr lang="en-US" sz="900" dirty="0" smtClean="0"/>
              <a:t>Virology</a:t>
            </a:r>
            <a:endParaRPr lang="en-US" sz="900" dirty="0"/>
          </a:p>
          <a:p>
            <a:pPr lvl="0" algn="ctr"/>
            <a:r>
              <a:rPr lang="en-US" sz="900" dirty="0"/>
              <a:t>Primate Research </a:t>
            </a:r>
            <a:r>
              <a:rPr lang="en-US" sz="900" dirty="0" smtClean="0"/>
              <a:t>Center</a:t>
            </a:r>
            <a:endParaRPr lang="en-US" sz="900" dirty="0"/>
          </a:p>
          <a:p>
            <a:pPr lvl="0" algn="ctr"/>
            <a:r>
              <a:rPr lang="en-US" sz="900" dirty="0" smtClean="0"/>
              <a:t>Physical Sciences Lab</a:t>
            </a:r>
          </a:p>
          <a:p>
            <a:pPr lvl="0" algn="ctr"/>
            <a:r>
              <a:rPr lang="en-US" sz="900" dirty="0" smtClean="0"/>
              <a:t>Research and Sponsored Programs</a:t>
            </a:r>
            <a:endParaRPr lang="en-US" sz="900" dirty="0"/>
          </a:p>
          <a:p>
            <a:pPr lvl="0" algn="ctr"/>
            <a:r>
              <a:rPr lang="en-US" sz="900" dirty="0"/>
              <a:t>Research Animal Resource </a:t>
            </a:r>
            <a:r>
              <a:rPr lang="en-US" sz="900" dirty="0" smtClean="0"/>
              <a:t>Center</a:t>
            </a:r>
            <a:endParaRPr lang="en-US" sz="900" dirty="0"/>
          </a:p>
          <a:p>
            <a:pPr lvl="0" algn="ctr"/>
            <a:r>
              <a:rPr lang="en-US" sz="900" dirty="0"/>
              <a:t>Space Science &amp; </a:t>
            </a:r>
            <a:r>
              <a:rPr lang="en-US" sz="900" dirty="0" smtClean="0"/>
              <a:t>Engineering</a:t>
            </a:r>
            <a:endParaRPr lang="en-US" sz="900" dirty="0"/>
          </a:p>
          <a:p>
            <a:pPr lvl="0" algn="ctr"/>
            <a:r>
              <a:rPr lang="en-US" sz="900" dirty="0"/>
              <a:t>UW </a:t>
            </a:r>
            <a:r>
              <a:rPr lang="en-US" sz="900" dirty="0" smtClean="0"/>
              <a:t>Press</a:t>
            </a:r>
            <a:endParaRPr lang="en-US" sz="900" dirty="0"/>
          </a:p>
          <a:p>
            <a:pPr lvl="0" algn="ctr"/>
            <a:r>
              <a:rPr lang="en-US" sz="900" dirty="0" err="1"/>
              <a:t>Waisman</a:t>
            </a:r>
            <a:r>
              <a:rPr lang="en-US" sz="900" dirty="0"/>
              <a:t> </a:t>
            </a:r>
            <a:r>
              <a:rPr lang="en-US" sz="900" dirty="0" smtClean="0"/>
              <a:t>Center</a:t>
            </a:r>
            <a:endParaRPr lang="en-US" sz="900" dirty="0"/>
          </a:p>
          <a:p>
            <a:pPr lvl="0" algn="ctr"/>
            <a:r>
              <a:rPr lang="en-US" sz="900" dirty="0"/>
              <a:t>Wisconsin Institute for </a:t>
            </a:r>
            <a:r>
              <a:rPr lang="en-US" sz="900" dirty="0" smtClean="0"/>
              <a:t>Discovery</a:t>
            </a:r>
            <a:endParaRPr lang="en-US" sz="900" dirty="0"/>
          </a:p>
          <a:p>
            <a:pPr lvl="0" algn="ctr"/>
            <a:r>
              <a:rPr lang="en-US" sz="900" dirty="0" smtClean="0"/>
              <a:t>WIPAC (</a:t>
            </a:r>
            <a:r>
              <a:rPr lang="en-US" sz="900" dirty="0" err="1" smtClean="0"/>
              <a:t>IceCube</a:t>
            </a:r>
            <a:r>
              <a:rPr lang="en-US" sz="900" dirty="0" smtClean="0"/>
              <a:t>)</a:t>
            </a:r>
            <a:endParaRPr lang="en-US" sz="900" dirty="0"/>
          </a:p>
          <a:p>
            <a:pPr lvl="0" algn="ctr"/>
            <a:r>
              <a:rPr lang="en-US" sz="900" dirty="0"/>
              <a:t>Stem </a:t>
            </a:r>
            <a:r>
              <a:rPr lang="en-US" sz="900" dirty="0" smtClean="0"/>
              <a:t>Cell</a:t>
            </a:r>
            <a:endParaRPr lang="en-US" sz="900" dirty="0"/>
          </a:p>
          <a:p>
            <a:pPr algn="ctr"/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484607" y="3179224"/>
            <a:ext cx="1554480" cy="5486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Steve Ackerman</a:t>
            </a:r>
          </a:p>
          <a:p>
            <a:pPr algn="ctr"/>
            <a:r>
              <a:rPr lang="en-US" sz="900" i="1" dirty="0"/>
              <a:t>Physical Sciences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4607" y="4326148"/>
            <a:ext cx="1554480" cy="5486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Norman Drinkwater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Biological Sciences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84607" y="5542235"/>
            <a:ext cx="1554480" cy="5486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Jan Greenberg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Social </a:t>
            </a:r>
            <a:r>
              <a:rPr lang="en-US" sz="900" i="1" dirty="0" smtClean="0">
                <a:solidFill>
                  <a:prstClr val="black"/>
                </a:solidFill>
              </a:rPr>
              <a:t>Sciences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84607" y="6233608"/>
            <a:ext cx="1554480" cy="524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Lea Jacobs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Arts and Humanities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70961" y="3793720"/>
            <a:ext cx="1280160" cy="450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Tom </a:t>
            </a:r>
            <a:r>
              <a:rPr lang="en-US" sz="1100" b="1" dirty="0" err="1"/>
              <a:t>Demke</a:t>
            </a:r>
            <a:endParaRPr lang="en-US" sz="1100" b="1" dirty="0"/>
          </a:p>
          <a:p>
            <a:pPr algn="ctr"/>
            <a:r>
              <a:rPr lang="en-US" sz="900" i="1" dirty="0"/>
              <a:t>Export Control</a:t>
            </a:r>
          </a:p>
          <a:p>
            <a:pPr algn="ctr"/>
            <a:r>
              <a:rPr lang="en-US" sz="900" dirty="0"/>
              <a:t>Compliance Officer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318170" y="3268135"/>
            <a:ext cx="1341585" cy="6759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Vacant</a:t>
            </a:r>
            <a:endParaRPr lang="en-US" sz="1100" b="1" dirty="0"/>
          </a:p>
          <a:p>
            <a:pPr algn="ctr"/>
            <a:r>
              <a:rPr lang="en-US" sz="900" i="1" dirty="0"/>
              <a:t>Research Policy</a:t>
            </a:r>
          </a:p>
          <a:p>
            <a:pPr algn="ctr"/>
            <a:r>
              <a:rPr lang="en-US" sz="900" i="1" dirty="0"/>
              <a:t>Industrial Partnerships</a:t>
            </a:r>
          </a:p>
          <a:p>
            <a:pPr algn="ctr"/>
            <a:r>
              <a:rPr lang="en-US" sz="900" dirty="0" smtClean="0"/>
              <a:t>Director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70961" y="4940644"/>
            <a:ext cx="1280160" cy="4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Timothy Yoshino</a:t>
            </a:r>
          </a:p>
          <a:p>
            <a:pPr algn="ctr"/>
            <a:r>
              <a:rPr lang="en-US" sz="900" i="1" dirty="0"/>
              <a:t>Select Agents </a:t>
            </a:r>
          </a:p>
          <a:p>
            <a:pPr algn="ctr"/>
            <a:r>
              <a:rPr lang="en-US" sz="900" dirty="0" smtClean="0"/>
              <a:t>Responsible </a:t>
            </a:r>
            <a:r>
              <a:rPr lang="en-US" sz="900" dirty="0"/>
              <a:t>Officer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931513" y="3277912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Julie </a:t>
            </a:r>
            <a:r>
              <a:rPr lang="en-US" sz="1100" b="1" dirty="0" err="1"/>
              <a:t>Karpelenia</a:t>
            </a:r>
            <a:endParaRPr lang="en-US" sz="1100" b="1" dirty="0"/>
          </a:p>
          <a:p>
            <a:pPr algn="ctr"/>
            <a:r>
              <a:rPr lang="en-US" sz="900" i="1" dirty="0"/>
              <a:t>Human Resources</a:t>
            </a:r>
          </a:p>
          <a:p>
            <a:pPr algn="ctr"/>
            <a:r>
              <a:rPr lang="en-US" sz="900" dirty="0"/>
              <a:t>Assistant Vice Chancellor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931513" y="4148281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Nick Novak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Research Services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931513" y="5067547"/>
            <a:ext cx="132213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Russell </a:t>
            </a:r>
            <a:r>
              <a:rPr lang="en-US" sz="1100" b="1" dirty="0" err="1">
                <a:solidFill>
                  <a:prstClr val="black"/>
                </a:solidFill>
              </a:rPr>
              <a:t>Schwalbe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Accounting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939476" y="5951608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Nicholas </a:t>
            </a:r>
            <a:r>
              <a:rPr lang="en-US" sz="1100" b="1" dirty="0" err="1">
                <a:solidFill>
                  <a:prstClr val="black"/>
                </a:solidFill>
              </a:rPr>
              <a:t>Tincher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Information Technology</a:t>
            </a:r>
          </a:p>
          <a:p>
            <a:pPr lvl="0" algn="ctr"/>
            <a:r>
              <a:rPr lang="en-US" sz="900" dirty="0" smtClean="0">
                <a:solidFill>
                  <a:prstClr val="black"/>
                </a:solidFill>
              </a:rPr>
              <a:t>Director of Computer Services</a:t>
            </a:r>
            <a:endParaRPr lang="en-US" sz="900" dirty="0">
              <a:solidFill>
                <a:prstClr val="black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331908" y="3064720"/>
            <a:ext cx="5331" cy="34432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1" idx="0"/>
          </p:cNvCxnSpPr>
          <p:nvPr/>
        </p:nvCxnSpPr>
        <p:spPr>
          <a:xfrm flipH="1" flipV="1">
            <a:off x="959452" y="2100994"/>
            <a:ext cx="1640" cy="2967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559312" y="2099305"/>
            <a:ext cx="0" cy="322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601117" y="5106468"/>
            <a:ext cx="15964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307861" y="2087044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695619" y="3074498"/>
            <a:ext cx="0" cy="32056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49" idx="1"/>
          </p:cNvCxnSpPr>
          <p:nvPr/>
        </p:nvCxnSpPr>
        <p:spPr>
          <a:xfrm flipH="1">
            <a:off x="6707471" y="6280197"/>
            <a:ext cx="23200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46" idx="1"/>
          </p:cNvCxnSpPr>
          <p:nvPr/>
        </p:nvCxnSpPr>
        <p:spPr>
          <a:xfrm flipH="1">
            <a:off x="6699508" y="3606501"/>
            <a:ext cx="23200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47" idx="1"/>
          </p:cNvCxnSpPr>
          <p:nvPr/>
        </p:nvCxnSpPr>
        <p:spPr>
          <a:xfrm flipH="1">
            <a:off x="6699508" y="4476870"/>
            <a:ext cx="232005" cy="39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48" idx="1"/>
          </p:cNvCxnSpPr>
          <p:nvPr/>
        </p:nvCxnSpPr>
        <p:spPr>
          <a:xfrm flipH="1">
            <a:off x="6699510" y="5396136"/>
            <a:ext cx="2320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endCxn id="5" idx="3"/>
          </p:cNvCxnSpPr>
          <p:nvPr/>
        </p:nvCxnSpPr>
        <p:spPr>
          <a:xfrm flipH="1" flipV="1">
            <a:off x="6629400" y="657098"/>
            <a:ext cx="3704895" cy="37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10243707" y="3073430"/>
            <a:ext cx="13716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Isabelle Girard</a:t>
            </a:r>
            <a:endParaRPr lang="en-US" sz="1100" b="1" dirty="0"/>
          </a:p>
          <a:p>
            <a:pPr algn="ctr"/>
            <a:r>
              <a:rPr lang="en-US" sz="900" i="1" dirty="0" smtClean="0"/>
              <a:t>Office of Campus Research Cores</a:t>
            </a:r>
          </a:p>
          <a:p>
            <a:pPr algn="ctr"/>
            <a:r>
              <a:rPr lang="en-US" sz="900" dirty="0" smtClean="0"/>
              <a:t>Director</a:t>
            </a:r>
            <a:endParaRPr lang="en-US" sz="900" dirty="0"/>
          </a:p>
        </p:txBody>
      </p:sp>
      <p:sp>
        <p:nvSpPr>
          <p:cNvPr id="80" name="Rectangle 79"/>
          <p:cNvSpPr/>
          <p:nvPr/>
        </p:nvSpPr>
        <p:spPr>
          <a:xfrm>
            <a:off x="10238065" y="3969193"/>
            <a:ext cx="13716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Natasha </a:t>
            </a:r>
            <a:r>
              <a:rPr lang="en-US" sz="1100" b="1" dirty="0" err="1" smtClean="0"/>
              <a:t>Kassulke</a:t>
            </a:r>
            <a:endParaRPr lang="en-US" sz="1100" b="1" dirty="0"/>
          </a:p>
          <a:p>
            <a:pPr algn="ctr"/>
            <a:r>
              <a:rPr lang="en-US" sz="900" dirty="0" smtClean="0"/>
              <a:t>Manager of Strategic Communications</a:t>
            </a:r>
            <a:endParaRPr lang="en-US" sz="900" dirty="0"/>
          </a:p>
        </p:txBody>
      </p:sp>
      <p:sp>
        <p:nvSpPr>
          <p:cNvPr id="84" name="Rectangle 83"/>
          <p:cNvSpPr/>
          <p:nvPr/>
        </p:nvSpPr>
        <p:spPr>
          <a:xfrm>
            <a:off x="10238149" y="4794650"/>
            <a:ext cx="13716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Laila Robbins</a:t>
            </a:r>
            <a:endParaRPr lang="en-US" sz="1100" b="1" dirty="0"/>
          </a:p>
          <a:p>
            <a:pPr algn="ctr"/>
            <a:r>
              <a:rPr lang="en-US" sz="900" dirty="0" smtClean="0"/>
              <a:t>Project Administrator</a:t>
            </a:r>
            <a:endParaRPr lang="en-US" sz="900" dirty="0"/>
          </a:p>
        </p:txBody>
      </p:sp>
      <p:sp>
        <p:nvSpPr>
          <p:cNvPr id="87" name="Rectangle 86"/>
          <p:cNvSpPr/>
          <p:nvPr/>
        </p:nvSpPr>
        <p:spPr>
          <a:xfrm>
            <a:off x="8146488" y="2396574"/>
            <a:ext cx="1481328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Kim Moreland</a:t>
            </a:r>
            <a:endParaRPr lang="en-US" sz="1100" b="1" dirty="0"/>
          </a:p>
          <a:p>
            <a:pPr algn="ctr"/>
            <a:r>
              <a:rPr lang="en-US" sz="900" i="1" dirty="0" smtClean="0"/>
              <a:t>Research and Sponsored Programs</a:t>
            </a:r>
            <a:endParaRPr lang="en-US" sz="900" i="1" dirty="0"/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5731106" y="977138"/>
            <a:ext cx="0" cy="11042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746910" y="2396075"/>
            <a:ext cx="1478561" cy="7225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Nadine Connor</a:t>
            </a:r>
            <a:endParaRPr lang="en-US" sz="1100" b="1" dirty="0"/>
          </a:p>
          <a:p>
            <a:pPr algn="ctr"/>
            <a:r>
              <a:rPr lang="en-US" sz="900" i="1" dirty="0"/>
              <a:t>Research </a:t>
            </a:r>
            <a:r>
              <a:rPr lang="en-US" sz="900" i="1" dirty="0" smtClean="0"/>
              <a:t>Policy and Compliance</a:t>
            </a:r>
            <a:endParaRPr lang="en-US" sz="900" i="1" dirty="0"/>
          </a:p>
          <a:p>
            <a:pPr algn="ctr"/>
            <a:r>
              <a:rPr lang="en-US" sz="900" dirty="0" smtClean="0"/>
              <a:t>Associate </a:t>
            </a:r>
            <a:r>
              <a:rPr lang="en-US" sz="900" dirty="0"/>
              <a:t>Vice </a:t>
            </a:r>
            <a:r>
              <a:rPr lang="en-US" sz="900" dirty="0" smtClean="0"/>
              <a:t>Chancellor</a:t>
            </a:r>
            <a:endParaRPr lang="en-US" sz="900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337239" y="467269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15963" y="3713510"/>
            <a:ext cx="2625" cy="2305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01117" y="4874788"/>
            <a:ext cx="0" cy="2374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615963" y="3944040"/>
            <a:ext cx="15964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0334295" y="482606"/>
            <a:ext cx="127537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William Karpus</a:t>
            </a:r>
          </a:p>
          <a:p>
            <a:pPr algn="ctr"/>
            <a:r>
              <a:rPr lang="en-US" sz="900" i="1" dirty="0"/>
              <a:t>Graduate School</a:t>
            </a:r>
          </a:p>
          <a:p>
            <a:pPr algn="ctr"/>
            <a:r>
              <a:rPr lang="en-US" sz="900" dirty="0"/>
              <a:t>Dean</a:t>
            </a:r>
          </a:p>
        </p:txBody>
      </p:sp>
      <p:cxnSp>
        <p:nvCxnSpPr>
          <p:cNvPr id="67" name="Straight Connector 66"/>
          <p:cNvCxnSpPr/>
          <p:nvPr/>
        </p:nvCxnSpPr>
        <p:spPr>
          <a:xfrm flipH="1" flipV="1">
            <a:off x="10037371" y="5104549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10047408" y="4261114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3" idx="0"/>
          </p:cNvCxnSpPr>
          <p:nvPr/>
        </p:nvCxnSpPr>
        <p:spPr>
          <a:xfrm flipV="1">
            <a:off x="3988963" y="3061757"/>
            <a:ext cx="0" cy="2063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561706" y="2095842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3988962" y="2087043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6340706" y="977138"/>
            <a:ext cx="0" cy="8082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4" idx="1"/>
          </p:cNvCxnSpPr>
          <p:nvPr/>
        </p:nvCxnSpPr>
        <p:spPr>
          <a:xfrm flipH="1" flipV="1">
            <a:off x="6340706" y="1778604"/>
            <a:ext cx="2639684" cy="68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8815933" y="2085852"/>
            <a:ext cx="0" cy="3070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37239" y="340854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29937" y="5801544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29937" y="6507928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0" idx="2"/>
          </p:cNvCxnSpPr>
          <p:nvPr/>
        </p:nvCxnSpPr>
        <p:spPr>
          <a:xfrm flipH="1">
            <a:off x="5561706" y="3054942"/>
            <a:ext cx="1" cy="1954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8589898" y="3266944"/>
            <a:ext cx="1325880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Robert Andresen</a:t>
            </a:r>
            <a:endParaRPr lang="en-US" sz="1100" b="1" dirty="0"/>
          </a:p>
          <a:p>
            <a:pPr algn="ctr"/>
            <a:r>
              <a:rPr lang="en-US" sz="900" dirty="0" smtClean="0"/>
              <a:t>Associate Director,</a:t>
            </a:r>
          </a:p>
          <a:p>
            <a:pPr algn="ctr"/>
            <a:r>
              <a:rPr lang="en-US" sz="900" smtClean="0"/>
              <a:t>Post-Award </a:t>
            </a:r>
            <a:r>
              <a:rPr lang="en-US" sz="900" dirty="0" smtClean="0"/>
              <a:t>Services</a:t>
            </a:r>
            <a:endParaRPr lang="en-US" sz="900" dirty="0"/>
          </a:p>
        </p:txBody>
      </p:sp>
      <p:sp>
        <p:nvSpPr>
          <p:cNvPr id="73" name="Rectangle 72"/>
          <p:cNvSpPr/>
          <p:nvPr/>
        </p:nvSpPr>
        <p:spPr>
          <a:xfrm>
            <a:off x="8620423" y="4147091"/>
            <a:ext cx="1325880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Patrick Medina</a:t>
            </a:r>
            <a:endParaRPr lang="en-US" sz="1100" b="1" dirty="0"/>
          </a:p>
          <a:p>
            <a:pPr algn="ctr"/>
            <a:r>
              <a:rPr lang="en-US" sz="900" dirty="0" smtClean="0"/>
              <a:t>Associate Director,</a:t>
            </a:r>
          </a:p>
          <a:p>
            <a:pPr algn="ctr"/>
            <a:r>
              <a:rPr lang="en-US" sz="900" dirty="0" smtClean="0"/>
              <a:t>Pre-Award Services</a:t>
            </a:r>
            <a:endParaRPr lang="en-US" sz="900" dirty="0"/>
          </a:p>
        </p:txBody>
      </p:sp>
      <p:sp>
        <p:nvSpPr>
          <p:cNvPr id="75" name="Rectangle 74"/>
          <p:cNvSpPr/>
          <p:nvPr/>
        </p:nvSpPr>
        <p:spPr>
          <a:xfrm>
            <a:off x="8603655" y="5066816"/>
            <a:ext cx="1325880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Mark Sweet</a:t>
            </a:r>
          </a:p>
          <a:p>
            <a:pPr algn="ctr"/>
            <a:r>
              <a:rPr lang="en-US" sz="900" dirty="0" smtClean="0"/>
              <a:t>Director, </a:t>
            </a:r>
            <a:r>
              <a:rPr lang="en-US" sz="900" dirty="0" err="1" smtClean="0"/>
              <a:t>eRA</a:t>
            </a:r>
            <a:r>
              <a:rPr lang="en-US" sz="900" dirty="0" smtClean="0"/>
              <a:t> </a:t>
            </a:r>
            <a:endParaRPr lang="en-US" sz="900" dirty="0"/>
          </a:p>
        </p:txBody>
      </p:sp>
      <p:cxnSp>
        <p:nvCxnSpPr>
          <p:cNvPr id="77" name="Straight Connector 76"/>
          <p:cNvCxnSpPr/>
          <p:nvPr/>
        </p:nvCxnSpPr>
        <p:spPr>
          <a:xfrm flipH="1" flipV="1">
            <a:off x="8391605" y="3586394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 flipV="1">
            <a:off x="8400637" y="5320586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10238065" y="5634672"/>
            <a:ext cx="13716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Peggy Ziebarth</a:t>
            </a:r>
            <a:endParaRPr lang="en-US" sz="1100" b="1" dirty="0"/>
          </a:p>
          <a:p>
            <a:pPr algn="ctr"/>
            <a:r>
              <a:rPr lang="en-US" sz="900" dirty="0" smtClean="0"/>
              <a:t>Assistant to the VCRGE</a:t>
            </a:r>
            <a:endParaRPr lang="en-US" sz="900" dirty="0"/>
          </a:p>
        </p:txBody>
      </p:sp>
      <p:cxnSp>
        <p:nvCxnSpPr>
          <p:cNvPr id="85" name="Straight Connector 84"/>
          <p:cNvCxnSpPr/>
          <p:nvPr/>
        </p:nvCxnSpPr>
        <p:spPr>
          <a:xfrm flipH="1" flipV="1">
            <a:off x="10037287" y="5959153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5" idx="1"/>
          </p:cNvCxnSpPr>
          <p:nvPr/>
        </p:nvCxnSpPr>
        <p:spPr>
          <a:xfrm flipH="1">
            <a:off x="2444832" y="657098"/>
            <a:ext cx="22795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278095" y="466953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Casey Nagy</a:t>
            </a:r>
          </a:p>
          <a:p>
            <a:pPr algn="ctr"/>
            <a:r>
              <a:rPr lang="en-US" sz="900" dirty="0" smtClean="0"/>
              <a:t>Special Consultant</a:t>
            </a:r>
            <a:endParaRPr lang="en-US" sz="9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404238" y="3054942"/>
            <a:ext cx="0" cy="22668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3" idx="1"/>
          </p:cNvCxnSpPr>
          <p:nvPr/>
        </p:nvCxnSpPr>
        <p:spPr>
          <a:xfrm flipH="1" flipV="1">
            <a:off x="8391605" y="4475680"/>
            <a:ext cx="228818" cy="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8" idx="1"/>
          </p:cNvCxnSpPr>
          <p:nvPr/>
        </p:nvCxnSpPr>
        <p:spPr>
          <a:xfrm flipH="1">
            <a:off x="10047408" y="3393470"/>
            <a:ext cx="19629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55506" y="1127937"/>
            <a:ext cx="0" cy="1337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0658933" y="1315345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Lisa Martin</a:t>
            </a:r>
          </a:p>
          <a:p>
            <a:pPr algn="ctr"/>
            <a:r>
              <a:rPr lang="en-US" sz="900" dirty="0" smtClean="0"/>
              <a:t>Associate Dean</a:t>
            </a:r>
            <a:endParaRPr lang="en-US" sz="900" dirty="0"/>
          </a:p>
        </p:txBody>
      </p:sp>
      <p:sp>
        <p:nvSpPr>
          <p:cNvPr id="86" name="Rectangle 85"/>
          <p:cNvSpPr/>
          <p:nvPr/>
        </p:nvSpPr>
        <p:spPr>
          <a:xfrm>
            <a:off x="10670806" y="2148084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err="1" smtClean="0"/>
              <a:t>Parmesh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Ramanathan</a:t>
            </a:r>
            <a:endParaRPr lang="en-US" sz="1100" b="1" dirty="0" smtClean="0"/>
          </a:p>
          <a:p>
            <a:pPr algn="ctr"/>
            <a:r>
              <a:rPr lang="en-US" sz="900" dirty="0" smtClean="0"/>
              <a:t>Associate Dean</a:t>
            </a:r>
            <a:endParaRPr lang="en-US" sz="900" dirty="0"/>
          </a:p>
        </p:txBody>
      </p:sp>
      <p:cxnSp>
        <p:nvCxnSpPr>
          <p:cNvPr id="23" name="Straight Connector 22"/>
          <p:cNvCxnSpPr>
            <a:stCxn id="81" idx="1"/>
          </p:cNvCxnSpPr>
          <p:nvPr/>
        </p:nvCxnSpPr>
        <p:spPr>
          <a:xfrm flipH="1">
            <a:off x="10455506" y="1635385"/>
            <a:ext cx="2034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6" idx="1"/>
          </p:cNvCxnSpPr>
          <p:nvPr/>
        </p:nvCxnSpPr>
        <p:spPr>
          <a:xfrm flipH="1" flipV="1">
            <a:off x="10455506" y="2465529"/>
            <a:ext cx="215300" cy="2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10037287" y="2105474"/>
            <a:ext cx="0" cy="386095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79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2924</TotalTime>
  <Words>259</Words>
  <Application>Microsoft Office PowerPoint</Application>
  <PresentationFormat>Widescreen</PresentationFormat>
  <Paragraphs>101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BAER, EMILY R</dc:creator>
  <cp:lastModifiedBy>NATASHA M KASSULKE</cp:lastModifiedBy>
  <cp:revision>115</cp:revision>
  <cp:lastPrinted>2016-10-26T19:48:50Z</cp:lastPrinted>
  <dcterms:created xsi:type="dcterms:W3CDTF">2014-08-13T19:20:31Z</dcterms:created>
  <dcterms:modified xsi:type="dcterms:W3CDTF">2017-04-25T19:13:05Z</dcterms:modified>
</cp:coreProperties>
</file>